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2"/>
  </p:notesMasterIdLst>
  <p:sldIdLst>
    <p:sldId id="261" r:id="rId2"/>
    <p:sldId id="321" r:id="rId3"/>
    <p:sldId id="272" r:id="rId4"/>
    <p:sldId id="273" r:id="rId5"/>
    <p:sldId id="275" r:id="rId6"/>
    <p:sldId id="276" r:id="rId7"/>
    <p:sldId id="277" r:id="rId8"/>
    <p:sldId id="278" r:id="rId9"/>
    <p:sldId id="279" r:id="rId10"/>
    <p:sldId id="280" r:id="rId11"/>
    <p:sldId id="314" r:id="rId12"/>
    <p:sldId id="315" r:id="rId13"/>
    <p:sldId id="313" r:id="rId14"/>
    <p:sldId id="285" r:id="rId15"/>
    <p:sldId id="290" r:id="rId16"/>
    <p:sldId id="323" r:id="rId17"/>
    <p:sldId id="267" r:id="rId18"/>
    <p:sldId id="289" r:id="rId19"/>
    <p:sldId id="288" r:id="rId20"/>
    <p:sldId id="287" r:id="rId21"/>
    <p:sldId id="342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43" r:id="rId30"/>
    <p:sldId id="344" r:id="rId31"/>
    <p:sldId id="331" r:id="rId32"/>
    <p:sldId id="332" r:id="rId33"/>
    <p:sldId id="333" r:id="rId34"/>
    <p:sldId id="334" r:id="rId35"/>
    <p:sldId id="335" r:id="rId36"/>
    <p:sldId id="337" r:id="rId37"/>
    <p:sldId id="338" r:id="rId38"/>
    <p:sldId id="339" r:id="rId39"/>
    <p:sldId id="340" r:id="rId40"/>
    <p:sldId id="341" r:id="rId4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48D1CC"/>
    <a:srgbClr val="95390D"/>
    <a:srgbClr val="CE8E0E"/>
    <a:srgbClr val="CE5201"/>
    <a:srgbClr val="32E323"/>
    <a:srgbClr val="AB00AD"/>
    <a:srgbClr val="41BD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32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3BF75B7-E1D0-B241-A067-A1ADFD194D31}" type="datetimeFigureOut">
              <a:rPr lang="en-US"/>
              <a:pPr>
                <a:defRPr/>
              </a:pPr>
              <a:t>08/11/14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F6D98DE-7EF9-2E4C-83C4-D1CDA1027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25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0D234E2-3106-EC4A-8EBA-E4CB5BE916E5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4C2D139-715A-904B-A237-6A28B60E10FC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9F4DE94-5521-8847-A5F0-DC580E7A4E8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470467-51AF-3E47-9500-C0E6B9518B76}" type="slidenum">
              <a:rPr lang="tr-TR" smtClean="0"/>
              <a:pPr>
                <a:defRPr/>
              </a:pPr>
              <a:t>23</a:t>
            </a:fld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5876EC-4260-E74F-956D-1EF859EE4653}" type="slidenum">
              <a:rPr lang="tr-TR" smtClean="0"/>
              <a:pPr>
                <a:defRPr/>
              </a:pPr>
              <a:t>24</a:t>
            </a:fld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80AA16-4C9C-E74E-B318-777A7399B326}" type="slidenum">
              <a:rPr lang="tr-TR" smtClean="0"/>
              <a:pPr>
                <a:defRPr/>
              </a:pPr>
              <a:t>25</a:t>
            </a:fld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D5DC86-8DD8-7341-9B32-F0A6233C78A6}" type="slidenum">
              <a:rPr lang="tr-TR" smtClean="0"/>
              <a:pPr>
                <a:defRPr/>
              </a:pPr>
              <a:t>26</a:t>
            </a:fld>
            <a:endParaRPr 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5256EC-6A1B-3C45-877E-D170C8BD8500}" type="slidenum">
              <a:rPr lang="tr-TR" smtClean="0"/>
              <a:pPr>
                <a:defRPr/>
              </a:pPr>
              <a:t>27</a:t>
            </a:fld>
            <a:endParaRPr 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r-TR">
                <a:latin typeface="Calibri" charset="0"/>
              </a:rPr>
              <a:t>Our study region is located on the west of North Anatolian Fault. If we look at enlarged map, it is on the east of 1999 Izmit earthquake rupture. </a:t>
            </a:r>
          </a:p>
          <a:p>
            <a:r>
              <a:rPr lang="tr-TR">
                <a:latin typeface="Calibri" charset="0"/>
              </a:rPr>
              <a:t>Here the square shows our study area and these are the Envisat SAR tracks locations that we used.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C01677-3FA7-5C49-BADB-3E4AFC3D2EA6}" type="slidenum">
              <a:rPr lang="tr-TR" smtClean="0"/>
              <a:pPr>
                <a:defRPr/>
              </a:pPr>
              <a:t>28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6EF96-950F-C240-A36D-451AE4EED818}" type="datetimeFigureOut">
              <a:rPr lang="en-US"/>
              <a:pPr>
                <a:defRPr/>
              </a:pPr>
              <a:t>08/11/14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5D309-5788-2548-B79D-DF136D808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2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D5DDF-EF38-E64A-832A-E9074C50424A}" type="datetimeFigureOut">
              <a:rPr lang="en-US"/>
              <a:pPr>
                <a:defRPr/>
              </a:pPr>
              <a:t>08/11/14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3B477-2D8E-F047-AC52-E853CECFF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69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BAC02-8513-B140-92AF-D9F0C185F585}" type="datetimeFigureOut">
              <a:rPr lang="en-US"/>
              <a:pPr>
                <a:defRPr/>
              </a:pPr>
              <a:t>08/11/14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56A65-FE0A-7640-A6E0-50FECE752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44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4328F-9F86-1243-BF6C-5ED5ACDA3D7E}" type="datetimeFigureOut">
              <a:rPr lang="en-US"/>
              <a:pPr>
                <a:defRPr/>
              </a:pPr>
              <a:t>08/11/14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4D095-6502-CC41-9B2D-F1CD72D1C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7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0F963-8DAF-3042-8CE9-39825E426FDB}" type="datetimeFigureOut">
              <a:rPr lang="en-US"/>
              <a:pPr>
                <a:defRPr/>
              </a:pPr>
              <a:t>08/11/14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C0801-BF7A-024B-B378-5823EBEA3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24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B8AED-EF7B-5F44-92E0-B062CC500AA5}" type="datetimeFigureOut">
              <a:rPr lang="en-US"/>
              <a:pPr>
                <a:defRPr/>
              </a:pPr>
              <a:t>08/11/14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428E6-7819-4048-A99B-24A5CE7D4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22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5ECB2-0030-6E42-9E7F-98DDF8AF60C5}" type="datetimeFigureOut">
              <a:rPr lang="en-US"/>
              <a:pPr>
                <a:defRPr/>
              </a:pPr>
              <a:t>08/11/14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AA63E-1E59-D24B-8267-D5F1CB7B3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48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0A588-57B1-8941-BA9C-C782D5B30C9F}" type="datetimeFigureOut">
              <a:rPr lang="en-US"/>
              <a:pPr>
                <a:defRPr/>
              </a:pPr>
              <a:t>08/11/14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887E2-220E-014A-A802-4C6EE1DB0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4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2EE6C-C721-764F-93B0-18A07208FAC1}" type="datetimeFigureOut">
              <a:rPr lang="en-US"/>
              <a:pPr>
                <a:defRPr/>
              </a:pPr>
              <a:t>08/11/14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12C10-E18A-5648-8569-9949CFB74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1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D3F5A-0858-2C4F-84D3-2907CD68728C}" type="datetimeFigureOut">
              <a:rPr lang="en-US"/>
              <a:pPr>
                <a:defRPr/>
              </a:pPr>
              <a:t>08/11/14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3007D-147B-CD47-8ED9-41BC618FD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3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75E6E-6913-CD43-87E3-6B75057A3A77}" type="datetimeFigureOut">
              <a:rPr lang="en-US"/>
              <a:pPr>
                <a:defRPr/>
              </a:pPr>
              <a:t>08/11/14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54C11-7DEF-C142-913F-06EBF7FCA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1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D0D1E2-CA4B-1041-9548-E22F0C0E798C}" type="datetimeFigureOut">
              <a:rPr lang="en-US"/>
              <a:pPr>
                <a:defRPr/>
              </a:pPr>
              <a:t>08/11/14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8A83F8A-76F0-B242-97D9-2F7E53E35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jpeg"/><Relationship Id="rId12" Type="http://schemas.openxmlformats.org/officeDocument/2006/relationships/image" Target="../media/image34.jpeg"/><Relationship Id="rId13" Type="http://schemas.openxmlformats.org/officeDocument/2006/relationships/image" Target="../media/image35.jpeg"/><Relationship Id="rId14" Type="http://schemas.openxmlformats.org/officeDocument/2006/relationships/image" Target="../media/image36.jpeg"/><Relationship Id="rId15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image" Target="../media/image31.jpeg"/><Relationship Id="rId10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jpeg"/><Relationship Id="rId1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7" Type="http://schemas.openxmlformats.org/officeDocument/2006/relationships/image" Target="../media/image43.jpg"/><Relationship Id="rId8" Type="http://schemas.openxmlformats.org/officeDocument/2006/relationships/image" Target="../media/image44.jpg"/><Relationship Id="rId9" Type="http://schemas.openxmlformats.org/officeDocument/2006/relationships/image" Target="../media/image45.jpg"/><Relationship Id="rId10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png"/><Relationship Id="rId1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0.png"/><Relationship Id="rId1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69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0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Relationship Id="rId3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jpeg"/><Relationship Id="rId5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8131" y="562998"/>
            <a:ext cx="8245339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905"/>
                <a:solidFill>
                  <a:srgbClr val="33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Behavior of the North Anatolian fault (Turkey) deduced from InSAR and GPS studies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760248" y="2299736"/>
            <a:ext cx="7521105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Ziyadin </a:t>
            </a:r>
            <a:r>
              <a:rPr lang="en-US" sz="24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ÇAKIR</a:t>
            </a:r>
          </a:p>
        </p:txBody>
      </p:sp>
      <p:pic>
        <p:nvPicPr>
          <p:cNvPr id="1433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363" y="4333125"/>
            <a:ext cx="90487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60248" y="3267984"/>
            <a:ext cx="7521105" cy="646331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Istanbul Technical University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Department of Geology </a:t>
            </a:r>
          </a:p>
        </p:txBody>
      </p:sp>
      <p:sp>
        <p:nvSpPr>
          <p:cNvPr id="6" name="Rectangle 5"/>
          <p:cNvSpPr/>
          <p:nvPr/>
        </p:nvSpPr>
        <p:spPr>
          <a:xfrm>
            <a:off x="907242" y="6228251"/>
            <a:ext cx="7521105" cy="338554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Collaborators: A. Akoğlu, E. Çetin, S. Ergintav, M. Meghraoui, R. Reilinger</a:t>
            </a:r>
            <a:endParaRPr lang="en-US" sz="16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28" descr="E:\savunma\19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393825"/>
            <a:ext cx="8469313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Rectangle 1030"/>
          <p:cNvSpPr>
            <a:spLocks noChangeArrowheads="1"/>
          </p:cNvSpPr>
          <p:nvPr/>
        </p:nvSpPr>
        <p:spPr bwMode="auto">
          <a:xfrm>
            <a:off x="3429000" y="2438400"/>
            <a:ext cx="9144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10</a:t>
            </a:fld>
            <a:r>
              <a:rPr lang="en-US" dirty="0" smtClean="0"/>
              <a:t>/39</a:t>
            </a:r>
            <a:endParaRPr lang="en-US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322513" y="533400"/>
            <a:ext cx="44989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6600"/>
                </a:solidFill>
              </a:rPr>
              <a:t>Westward earthquake migration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E:\savunma\19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393825"/>
            <a:ext cx="8469313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32" name="Rectangle 20"/>
          <p:cNvSpPr>
            <a:spLocks noChangeArrowheads="1"/>
          </p:cNvSpPr>
          <p:nvPr/>
        </p:nvSpPr>
        <p:spPr bwMode="auto">
          <a:xfrm>
            <a:off x="3429000" y="2438400"/>
            <a:ext cx="9144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64530" name="Picture 18" descr="E:\savunma\marmar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971550"/>
            <a:ext cx="8618537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322513" y="146050"/>
            <a:ext cx="44989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6600"/>
                </a:solidFill>
              </a:rPr>
              <a:t>Westward earthquake migration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11</a:t>
            </a:fld>
            <a:r>
              <a:rPr lang="en-US" dirty="0" smtClean="0"/>
              <a:t>/39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322513" y="146050"/>
            <a:ext cx="44989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6600"/>
                </a:solidFill>
              </a:rPr>
              <a:t>Westward earthquake migration</a:t>
            </a:r>
          </a:p>
        </p:txBody>
      </p:sp>
      <p:pic>
        <p:nvPicPr>
          <p:cNvPr id="25602" name="Picture 5" descr="E:\savunma\marmar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971550"/>
            <a:ext cx="8618537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54" descr="E:\savunma\marmar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971550"/>
            <a:ext cx="8618537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E:\savunma\marmara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971550"/>
            <a:ext cx="8618537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1938" y="971550"/>
            <a:ext cx="8618537" cy="5108575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36575" y="3319463"/>
            <a:ext cx="8428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bg1"/>
                </a:solidFill>
              </a:rPr>
              <a:t>was this westward migration just a coincidence?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12</a:t>
            </a:fld>
            <a:r>
              <a:rPr lang="en-US" dirty="0" smtClean="0"/>
              <a:t>/39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AllEarthquakesAlongNA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62611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563688" y="157163"/>
            <a:ext cx="570388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6600"/>
                </a:solidFill>
              </a:rPr>
              <a:t>Previous westward earthquake migrations?</a:t>
            </a:r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849313" y="6246813"/>
            <a:ext cx="2152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/>
              <a:t>Kozaci et al., Lithosphere, 2011</a:t>
            </a:r>
          </a:p>
        </p:txBody>
      </p:sp>
      <p:pic>
        <p:nvPicPr>
          <p:cNvPr id="26628" name="Picture 4" descr="Sengoretal_NA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1098550"/>
            <a:ext cx="28829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3"/>
          <p:cNvSpPr txBox="1">
            <a:spLocks noChangeArrowheads="1"/>
          </p:cNvSpPr>
          <p:nvPr/>
        </p:nvSpPr>
        <p:spPr bwMode="auto">
          <a:xfrm>
            <a:off x="6038850" y="6261100"/>
            <a:ext cx="3173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/>
              <a:t>Şengör et al., Annu. Rev. Earth Planet. Sci, 2005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13</a:t>
            </a:fld>
            <a:r>
              <a:rPr lang="en-US" dirty="0" smtClean="0"/>
              <a:t>/39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arthquake - The evolution of Coulomb stress along a realistic North Anatolian fault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289175" y="44450"/>
            <a:ext cx="42767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6600"/>
                </a:solidFill>
              </a:rPr>
              <a:t>Coulomb Stress Transfer</a:t>
            </a:r>
          </a:p>
        </p:txBody>
      </p:sp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6354173" y="3227352"/>
            <a:ext cx="17452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 dirty="0"/>
              <a:t>Stein et al., GJI, 1997</a:t>
            </a:r>
          </a:p>
        </p:txBody>
      </p:sp>
      <p:sp>
        <p:nvSpPr>
          <p:cNvPr id="3" name="Rectangle 2"/>
          <p:cNvSpPr/>
          <p:nvPr/>
        </p:nvSpPr>
        <p:spPr>
          <a:xfrm>
            <a:off x="-217488" y="0"/>
            <a:ext cx="1270001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99425" y="0"/>
            <a:ext cx="1270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14</a:t>
            </a:fld>
            <a:r>
              <a:rPr lang="en-US" dirty="0" smtClean="0"/>
              <a:t>/39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04913" y="5363459"/>
            <a:ext cx="1727112" cy="553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oulom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54163"/>
            <a:ext cx="8783638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867595" y="31750"/>
            <a:ext cx="565626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rgbClr val="FF6600"/>
                </a:solidFill>
              </a:rPr>
              <a:t>Waiting for the big one</a:t>
            </a:r>
            <a:endParaRPr lang="en-US" sz="4000" b="1" dirty="0">
              <a:solidFill>
                <a:srgbClr val="FF6600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15</a:t>
            </a:fld>
            <a:r>
              <a:rPr lang="en-US" dirty="0" smtClean="0"/>
              <a:t>/39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7" descr="gp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701675"/>
            <a:ext cx="8616950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g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701675"/>
            <a:ext cx="8616950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7783" y="50962"/>
            <a:ext cx="8209299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Interseismic</a:t>
            </a:r>
            <a:r>
              <a:rPr lang="tr-T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tr-TR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strain</a:t>
            </a:r>
            <a:r>
              <a:rPr lang="tr-T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tr-TR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accumulation</a:t>
            </a:r>
            <a:r>
              <a:rPr lang="tr-T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tr-TR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along</a:t>
            </a:r>
            <a:r>
              <a:rPr lang="tr-T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tr-TR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the</a:t>
            </a:r>
            <a:r>
              <a:rPr lang="tr-T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 NAF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16</a:t>
            </a:fld>
            <a:r>
              <a:rPr lang="en-US" dirty="0" smtClean="0"/>
              <a:t>/39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bas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393950"/>
            <a:ext cx="7083425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13"/>
          <p:cNvSpPr/>
          <p:nvPr/>
        </p:nvSpPr>
        <p:spPr>
          <a:xfrm>
            <a:off x="3827463" y="3679825"/>
            <a:ext cx="2287587" cy="809625"/>
          </a:xfrm>
          <a:custGeom>
            <a:avLst/>
            <a:gdLst>
              <a:gd name="connsiteX0" fmla="*/ 2287215 w 2287215"/>
              <a:gd name="connsiteY0" fmla="*/ 809968 h 809968"/>
              <a:gd name="connsiteX1" fmla="*/ 2021561 w 2287215"/>
              <a:gd name="connsiteY1" fmla="*/ 673893 h 809968"/>
              <a:gd name="connsiteX2" fmla="*/ 1853098 w 2287215"/>
              <a:gd name="connsiteY2" fmla="*/ 622055 h 809968"/>
              <a:gd name="connsiteX3" fmla="*/ 1736470 w 2287215"/>
              <a:gd name="connsiteY3" fmla="*/ 602616 h 809968"/>
              <a:gd name="connsiteX4" fmla="*/ 1580965 w 2287215"/>
              <a:gd name="connsiteY4" fmla="*/ 537818 h 809968"/>
              <a:gd name="connsiteX5" fmla="*/ 1393063 w 2287215"/>
              <a:gd name="connsiteY5" fmla="*/ 485980 h 809968"/>
              <a:gd name="connsiteX6" fmla="*/ 1185724 w 2287215"/>
              <a:gd name="connsiteY6" fmla="*/ 408224 h 809968"/>
              <a:gd name="connsiteX7" fmla="*/ 991343 w 2287215"/>
              <a:gd name="connsiteY7" fmla="*/ 311027 h 809968"/>
              <a:gd name="connsiteX8" fmla="*/ 835838 w 2287215"/>
              <a:gd name="connsiteY8" fmla="*/ 246230 h 809968"/>
              <a:gd name="connsiteX9" fmla="*/ 622019 w 2287215"/>
              <a:gd name="connsiteY9" fmla="*/ 194392 h 809968"/>
              <a:gd name="connsiteX10" fmla="*/ 362845 w 2287215"/>
              <a:gd name="connsiteY10" fmla="*/ 123115 h 809968"/>
              <a:gd name="connsiteX11" fmla="*/ 174943 w 2287215"/>
              <a:gd name="connsiteY11" fmla="*/ 64797 h 809968"/>
              <a:gd name="connsiteX12" fmla="*/ 0 w 2287215"/>
              <a:gd name="connsiteY12" fmla="*/ 0 h 80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87215" h="809968">
                <a:moveTo>
                  <a:pt x="2287215" y="809968"/>
                </a:moveTo>
                <a:cubicBezTo>
                  <a:pt x="2190564" y="757590"/>
                  <a:pt x="2093914" y="705212"/>
                  <a:pt x="2021561" y="673893"/>
                </a:cubicBezTo>
                <a:cubicBezTo>
                  <a:pt x="1949208" y="642574"/>
                  <a:pt x="1900613" y="633934"/>
                  <a:pt x="1853098" y="622055"/>
                </a:cubicBezTo>
                <a:cubicBezTo>
                  <a:pt x="1805583" y="610175"/>
                  <a:pt x="1781825" y="616655"/>
                  <a:pt x="1736470" y="602616"/>
                </a:cubicBezTo>
                <a:cubicBezTo>
                  <a:pt x="1691115" y="588577"/>
                  <a:pt x="1638199" y="557257"/>
                  <a:pt x="1580965" y="537818"/>
                </a:cubicBezTo>
                <a:cubicBezTo>
                  <a:pt x="1523731" y="518379"/>
                  <a:pt x="1458936" y="507579"/>
                  <a:pt x="1393063" y="485980"/>
                </a:cubicBezTo>
                <a:cubicBezTo>
                  <a:pt x="1327189" y="464381"/>
                  <a:pt x="1252677" y="437383"/>
                  <a:pt x="1185724" y="408224"/>
                </a:cubicBezTo>
                <a:cubicBezTo>
                  <a:pt x="1118771" y="379065"/>
                  <a:pt x="1049657" y="338026"/>
                  <a:pt x="991343" y="311027"/>
                </a:cubicBezTo>
                <a:cubicBezTo>
                  <a:pt x="933029" y="284028"/>
                  <a:pt x="897392" y="265669"/>
                  <a:pt x="835838" y="246230"/>
                </a:cubicBezTo>
                <a:cubicBezTo>
                  <a:pt x="774284" y="226791"/>
                  <a:pt x="700851" y="214911"/>
                  <a:pt x="622019" y="194392"/>
                </a:cubicBezTo>
                <a:cubicBezTo>
                  <a:pt x="543187" y="173873"/>
                  <a:pt x="437358" y="144714"/>
                  <a:pt x="362845" y="123115"/>
                </a:cubicBezTo>
                <a:cubicBezTo>
                  <a:pt x="288332" y="101516"/>
                  <a:pt x="235417" y="85316"/>
                  <a:pt x="174943" y="64797"/>
                </a:cubicBezTo>
                <a:cubicBezTo>
                  <a:pt x="114469" y="44278"/>
                  <a:pt x="0" y="0"/>
                  <a:pt x="0" y="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 rot="1100729">
            <a:off x="4895850" y="3540125"/>
            <a:ext cx="9128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1939</a:t>
            </a: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3143250" y="2573338"/>
            <a:ext cx="1558925" cy="925512"/>
            <a:chOff x="3142733" y="2572442"/>
            <a:chExt cx="1558051" cy="926035"/>
          </a:xfrm>
        </p:grpSpPr>
        <p:sp>
          <p:nvSpPr>
            <p:cNvPr id="31766" name="TextBox 17"/>
            <p:cNvSpPr txBox="1">
              <a:spLocks noChangeArrowheads="1"/>
            </p:cNvSpPr>
            <p:nvPr/>
          </p:nvSpPr>
          <p:spPr bwMode="auto">
            <a:xfrm rot="1223076">
              <a:off x="3142733" y="2572442"/>
              <a:ext cx="155805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Niksar – Erbaa</a:t>
              </a:r>
            </a:p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   pull-apart</a:t>
              </a:r>
            </a:p>
          </p:txBody>
        </p:sp>
        <p:cxnSp>
          <p:nvCxnSpPr>
            <p:cNvPr id="20" name="Straight Arrow Connector 19"/>
            <p:cNvCxnSpPr>
              <a:stCxn id="31766" idx="2"/>
            </p:cNvCxnSpPr>
            <p:nvPr/>
          </p:nvCxnSpPr>
          <p:spPr>
            <a:xfrm flipH="1">
              <a:off x="3791657" y="3198270"/>
              <a:ext cx="17452" cy="30020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Freeform 15"/>
          <p:cNvSpPr/>
          <p:nvPr/>
        </p:nvSpPr>
        <p:spPr>
          <a:xfrm>
            <a:off x="2765425" y="3586163"/>
            <a:ext cx="1044575" cy="95250"/>
          </a:xfrm>
          <a:custGeom>
            <a:avLst/>
            <a:gdLst>
              <a:gd name="connsiteX0" fmla="*/ 1045399 w 1045399"/>
              <a:gd name="connsiteY0" fmla="*/ 95150 h 95150"/>
              <a:gd name="connsiteX1" fmla="*/ 907164 w 1045399"/>
              <a:gd name="connsiteY1" fmla="*/ 77870 h 95150"/>
              <a:gd name="connsiteX2" fmla="*/ 725732 w 1045399"/>
              <a:gd name="connsiteY2" fmla="*/ 34670 h 95150"/>
              <a:gd name="connsiteX3" fmla="*/ 570218 w 1045399"/>
              <a:gd name="connsiteY3" fmla="*/ 17390 h 95150"/>
              <a:gd name="connsiteX4" fmla="*/ 362866 w 1045399"/>
              <a:gd name="connsiteY4" fmla="*/ 110 h 95150"/>
              <a:gd name="connsiteX5" fmla="*/ 112316 w 1045399"/>
              <a:gd name="connsiteY5" fmla="*/ 26030 h 95150"/>
              <a:gd name="connsiteX6" fmla="*/ 0 w 1045399"/>
              <a:gd name="connsiteY6" fmla="*/ 34670 h 9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5399" h="95150">
                <a:moveTo>
                  <a:pt x="1045399" y="95150"/>
                </a:moveTo>
                <a:cubicBezTo>
                  <a:pt x="1002920" y="91550"/>
                  <a:pt x="960442" y="87950"/>
                  <a:pt x="907164" y="77870"/>
                </a:cubicBezTo>
                <a:cubicBezTo>
                  <a:pt x="853886" y="67790"/>
                  <a:pt x="781890" y="44750"/>
                  <a:pt x="725732" y="34670"/>
                </a:cubicBezTo>
                <a:cubicBezTo>
                  <a:pt x="669574" y="24590"/>
                  <a:pt x="630696" y="23150"/>
                  <a:pt x="570218" y="17390"/>
                </a:cubicBezTo>
                <a:cubicBezTo>
                  <a:pt x="509740" y="11630"/>
                  <a:pt x="439183" y="-1330"/>
                  <a:pt x="362866" y="110"/>
                </a:cubicBezTo>
                <a:cubicBezTo>
                  <a:pt x="286549" y="1550"/>
                  <a:pt x="172794" y="20270"/>
                  <a:pt x="112316" y="26030"/>
                </a:cubicBezTo>
                <a:cubicBezTo>
                  <a:pt x="51838" y="31790"/>
                  <a:pt x="25919" y="33230"/>
                  <a:pt x="0" y="3467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260725" y="3316288"/>
            <a:ext cx="558800" cy="247650"/>
          </a:xfrm>
          <a:custGeom>
            <a:avLst/>
            <a:gdLst>
              <a:gd name="connsiteX0" fmla="*/ 559209 w 559209"/>
              <a:gd name="connsiteY0" fmla="*/ 246409 h 246409"/>
              <a:gd name="connsiteX1" fmla="*/ 37913 w 559209"/>
              <a:gd name="connsiteY1" fmla="*/ 18954 h 246409"/>
              <a:gd name="connsiteX2" fmla="*/ 0 w 559209"/>
              <a:gd name="connsiteY2" fmla="*/ 0 h 246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9209" h="246409">
                <a:moveTo>
                  <a:pt x="559209" y="246409"/>
                </a:moveTo>
                <a:lnTo>
                  <a:pt x="37913" y="18954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 rot="1100729">
            <a:off x="3051175" y="2898775"/>
            <a:ext cx="8080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</a:rPr>
              <a:t>1942</a:t>
            </a:r>
          </a:p>
        </p:txBody>
      </p:sp>
      <p:sp>
        <p:nvSpPr>
          <p:cNvPr id="26" name="Freeform 25"/>
          <p:cNvSpPr/>
          <p:nvPr/>
        </p:nvSpPr>
        <p:spPr>
          <a:xfrm>
            <a:off x="1119188" y="2906713"/>
            <a:ext cx="2103437" cy="382587"/>
          </a:xfrm>
          <a:custGeom>
            <a:avLst/>
            <a:gdLst>
              <a:gd name="connsiteX0" fmla="*/ 2104139 w 2104139"/>
              <a:gd name="connsiteY0" fmla="*/ 381900 h 381900"/>
              <a:gd name="connsiteX1" fmla="*/ 1743971 w 2104139"/>
              <a:gd name="connsiteY1" fmla="*/ 239740 h 381900"/>
              <a:gd name="connsiteX2" fmla="*/ 1364847 w 2104139"/>
              <a:gd name="connsiteY2" fmla="*/ 97581 h 381900"/>
              <a:gd name="connsiteX3" fmla="*/ 871986 w 2104139"/>
              <a:gd name="connsiteY3" fmla="*/ 40717 h 381900"/>
              <a:gd name="connsiteX4" fmla="*/ 483383 w 2104139"/>
              <a:gd name="connsiteY4" fmla="*/ 2808 h 381900"/>
              <a:gd name="connsiteX5" fmla="*/ 0 w 2104139"/>
              <a:gd name="connsiteY5" fmla="*/ 2808 h 38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4139" h="381900">
                <a:moveTo>
                  <a:pt x="2104139" y="381900"/>
                </a:moveTo>
                <a:lnTo>
                  <a:pt x="1743971" y="239740"/>
                </a:lnTo>
                <a:cubicBezTo>
                  <a:pt x="1620756" y="192354"/>
                  <a:pt x="1510178" y="130751"/>
                  <a:pt x="1364847" y="97581"/>
                </a:cubicBezTo>
                <a:cubicBezTo>
                  <a:pt x="1219516" y="64410"/>
                  <a:pt x="871986" y="40717"/>
                  <a:pt x="871986" y="40717"/>
                </a:cubicBezTo>
                <a:cubicBezTo>
                  <a:pt x="725075" y="24922"/>
                  <a:pt x="628714" y="9126"/>
                  <a:pt x="483383" y="2808"/>
                </a:cubicBezTo>
                <a:cubicBezTo>
                  <a:pt x="338052" y="-3510"/>
                  <a:pt x="0" y="2808"/>
                  <a:pt x="0" y="2808"/>
                </a:cubicBezTo>
              </a:path>
            </a:pathLst>
          </a:custGeom>
          <a:ln w="38100" cmpd="sng">
            <a:solidFill>
              <a:srgbClr val="00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1392238" y="2443163"/>
            <a:ext cx="808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FFFF"/>
                </a:solidFill>
              </a:rPr>
              <a:t>1943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 rot="880911">
            <a:off x="3956050" y="3294063"/>
            <a:ext cx="809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AB00AD"/>
                </a:solidFill>
              </a:rPr>
              <a:t>1668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028700" y="547688"/>
            <a:ext cx="78263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1800"/>
              <a:t>Preexisting stress state, rupture velocity, branch angle</a:t>
            </a:r>
          </a:p>
          <a:p>
            <a:pPr eaLnBrk="1" hangingPunct="1">
              <a:buFontTx/>
              <a:buChar char="-"/>
            </a:pPr>
            <a:r>
              <a:rPr lang="en-US" sz="1800"/>
              <a:t>Structure of the fault zone: Fault connectivity</a:t>
            </a:r>
          </a:p>
          <a:p>
            <a:pPr eaLnBrk="1" hangingPunct="1">
              <a:buFontTx/>
              <a:buChar char="-"/>
            </a:pPr>
            <a:r>
              <a:rPr lang="en-US" sz="1800"/>
              <a:t>Earthquake history: the amount of accumulated slip </a:t>
            </a:r>
          </a:p>
        </p:txBody>
      </p:sp>
      <p:pic>
        <p:nvPicPr>
          <p:cNvPr id="28672" name="Picture 28671" descr="Schwartz-etal-denali-JG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413250"/>
            <a:ext cx="547687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3" name="Picture 28672" descr="Untitled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1468438"/>
            <a:ext cx="426085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28673"/>
          <p:cNvSpPr txBox="1">
            <a:spLocks noChangeArrowheads="1"/>
          </p:cNvSpPr>
          <p:nvPr/>
        </p:nvSpPr>
        <p:spPr bwMode="auto">
          <a:xfrm>
            <a:off x="341313" y="6556375"/>
            <a:ext cx="2644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/>
              <a:t>Schwartz et al., JGR, 2012</a:t>
            </a:r>
          </a:p>
        </p:txBody>
      </p:sp>
      <p:sp>
        <p:nvSpPr>
          <p:cNvPr id="28676" name="Freeform 28675"/>
          <p:cNvSpPr/>
          <p:nvPr/>
        </p:nvSpPr>
        <p:spPr>
          <a:xfrm>
            <a:off x="1109663" y="2903538"/>
            <a:ext cx="4784725" cy="1463675"/>
          </a:xfrm>
          <a:custGeom>
            <a:avLst/>
            <a:gdLst>
              <a:gd name="connsiteX0" fmla="*/ 0 w 4785387"/>
              <a:gd name="connsiteY0" fmla="*/ 4602 h 1463286"/>
              <a:gd name="connsiteX1" fmla="*/ 124236 w 4785387"/>
              <a:gd name="connsiteY1" fmla="*/ 0 h 1463286"/>
              <a:gd name="connsiteX2" fmla="*/ 322094 w 4785387"/>
              <a:gd name="connsiteY2" fmla="*/ 0 h 1463286"/>
              <a:gd name="connsiteX3" fmla="*/ 487742 w 4785387"/>
              <a:gd name="connsiteY3" fmla="*/ 0 h 1463286"/>
              <a:gd name="connsiteX4" fmla="*/ 602775 w 4785387"/>
              <a:gd name="connsiteY4" fmla="*/ 9203 h 1463286"/>
              <a:gd name="connsiteX5" fmla="*/ 745416 w 4785387"/>
              <a:gd name="connsiteY5" fmla="*/ 23008 h 1463286"/>
              <a:gd name="connsiteX6" fmla="*/ 970882 w 4785387"/>
              <a:gd name="connsiteY6" fmla="*/ 50617 h 1463286"/>
              <a:gd name="connsiteX7" fmla="*/ 1113523 w 4785387"/>
              <a:gd name="connsiteY7" fmla="*/ 59820 h 1463286"/>
              <a:gd name="connsiteX8" fmla="*/ 1283772 w 4785387"/>
              <a:gd name="connsiteY8" fmla="*/ 87429 h 1463286"/>
              <a:gd name="connsiteX9" fmla="*/ 1380400 w 4785387"/>
              <a:gd name="connsiteY9" fmla="*/ 96632 h 1463286"/>
              <a:gd name="connsiteX10" fmla="*/ 1504636 w 4785387"/>
              <a:gd name="connsiteY10" fmla="*/ 138046 h 1463286"/>
              <a:gd name="connsiteX11" fmla="*/ 1693291 w 4785387"/>
              <a:gd name="connsiteY11" fmla="*/ 220873 h 1463286"/>
              <a:gd name="connsiteX12" fmla="*/ 1831331 w 4785387"/>
              <a:gd name="connsiteY12" fmla="*/ 276092 h 1463286"/>
              <a:gd name="connsiteX13" fmla="*/ 1964770 w 4785387"/>
              <a:gd name="connsiteY13" fmla="*/ 331310 h 1463286"/>
              <a:gd name="connsiteX14" fmla="*/ 2084404 w 4785387"/>
              <a:gd name="connsiteY14" fmla="*/ 377325 h 1463286"/>
              <a:gd name="connsiteX15" fmla="*/ 2222444 w 4785387"/>
              <a:gd name="connsiteY15" fmla="*/ 446348 h 1463286"/>
              <a:gd name="connsiteX16" fmla="*/ 2475518 w 4785387"/>
              <a:gd name="connsiteY16" fmla="*/ 556785 h 1463286"/>
              <a:gd name="connsiteX17" fmla="*/ 2590551 w 4785387"/>
              <a:gd name="connsiteY17" fmla="*/ 612003 h 1463286"/>
              <a:gd name="connsiteX18" fmla="*/ 2664172 w 4785387"/>
              <a:gd name="connsiteY18" fmla="*/ 653417 h 1463286"/>
              <a:gd name="connsiteX19" fmla="*/ 2746996 w 4785387"/>
              <a:gd name="connsiteY19" fmla="*/ 782260 h 1463286"/>
              <a:gd name="connsiteX20" fmla="*/ 2811415 w 4785387"/>
              <a:gd name="connsiteY20" fmla="*/ 809869 h 1463286"/>
              <a:gd name="connsiteX21" fmla="*/ 3092096 w 4785387"/>
              <a:gd name="connsiteY21" fmla="*/ 906501 h 1463286"/>
              <a:gd name="connsiteX22" fmla="*/ 3340568 w 4785387"/>
              <a:gd name="connsiteY22" fmla="*/ 980125 h 1463286"/>
              <a:gd name="connsiteX23" fmla="*/ 3487811 w 4785387"/>
              <a:gd name="connsiteY23" fmla="*/ 1007734 h 1463286"/>
              <a:gd name="connsiteX24" fmla="*/ 3584439 w 4785387"/>
              <a:gd name="connsiteY24" fmla="*/ 1039945 h 1463286"/>
              <a:gd name="connsiteX25" fmla="*/ 3639655 w 4785387"/>
              <a:gd name="connsiteY25" fmla="*/ 1058351 h 1463286"/>
              <a:gd name="connsiteX26" fmla="*/ 3791499 w 4785387"/>
              <a:gd name="connsiteY26" fmla="*/ 1122773 h 1463286"/>
              <a:gd name="connsiteX27" fmla="*/ 3915735 w 4785387"/>
              <a:gd name="connsiteY27" fmla="*/ 1191796 h 1463286"/>
              <a:gd name="connsiteX28" fmla="*/ 4044573 w 4785387"/>
              <a:gd name="connsiteY28" fmla="*/ 1251615 h 1463286"/>
              <a:gd name="connsiteX29" fmla="*/ 4155005 w 4785387"/>
              <a:gd name="connsiteY29" fmla="*/ 1279225 h 1463286"/>
              <a:gd name="connsiteX30" fmla="*/ 4242430 w 4785387"/>
              <a:gd name="connsiteY30" fmla="*/ 1302232 h 1463286"/>
              <a:gd name="connsiteX31" fmla="*/ 4348261 w 4785387"/>
              <a:gd name="connsiteY31" fmla="*/ 1348247 h 1463286"/>
              <a:gd name="connsiteX32" fmla="*/ 4435686 w 4785387"/>
              <a:gd name="connsiteY32" fmla="*/ 1375857 h 1463286"/>
              <a:gd name="connsiteX33" fmla="*/ 4504706 w 4785387"/>
              <a:gd name="connsiteY33" fmla="*/ 1394263 h 1463286"/>
              <a:gd name="connsiteX34" fmla="*/ 4638145 w 4785387"/>
              <a:gd name="connsiteY34" fmla="*/ 1417270 h 1463286"/>
              <a:gd name="connsiteX35" fmla="*/ 4785387 w 4785387"/>
              <a:gd name="connsiteY35" fmla="*/ 1463286 h 146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785387" h="1463286">
                <a:moveTo>
                  <a:pt x="0" y="4602"/>
                </a:moveTo>
                <a:lnTo>
                  <a:pt x="124236" y="0"/>
                </a:lnTo>
                <a:lnTo>
                  <a:pt x="322094" y="0"/>
                </a:lnTo>
                <a:lnTo>
                  <a:pt x="487742" y="0"/>
                </a:lnTo>
                <a:lnTo>
                  <a:pt x="602775" y="9203"/>
                </a:lnTo>
                <a:lnTo>
                  <a:pt x="745416" y="23008"/>
                </a:lnTo>
                <a:lnTo>
                  <a:pt x="970882" y="50617"/>
                </a:lnTo>
                <a:lnTo>
                  <a:pt x="1113523" y="59820"/>
                </a:lnTo>
                <a:lnTo>
                  <a:pt x="1283772" y="87429"/>
                </a:lnTo>
                <a:lnTo>
                  <a:pt x="1380400" y="96632"/>
                </a:lnTo>
                <a:lnTo>
                  <a:pt x="1504636" y="138046"/>
                </a:lnTo>
                <a:lnTo>
                  <a:pt x="1693291" y="220873"/>
                </a:lnTo>
                <a:lnTo>
                  <a:pt x="1831331" y="276092"/>
                </a:lnTo>
                <a:lnTo>
                  <a:pt x="1964770" y="331310"/>
                </a:lnTo>
                <a:lnTo>
                  <a:pt x="2084404" y="377325"/>
                </a:lnTo>
                <a:lnTo>
                  <a:pt x="2222444" y="446348"/>
                </a:lnTo>
                <a:lnTo>
                  <a:pt x="2475518" y="556785"/>
                </a:lnTo>
                <a:lnTo>
                  <a:pt x="2590551" y="612003"/>
                </a:lnTo>
                <a:lnTo>
                  <a:pt x="2664172" y="653417"/>
                </a:lnTo>
                <a:lnTo>
                  <a:pt x="2746996" y="782260"/>
                </a:lnTo>
                <a:lnTo>
                  <a:pt x="2811415" y="809869"/>
                </a:lnTo>
                <a:lnTo>
                  <a:pt x="3092096" y="906501"/>
                </a:lnTo>
                <a:lnTo>
                  <a:pt x="3340568" y="980125"/>
                </a:lnTo>
                <a:lnTo>
                  <a:pt x="3487811" y="1007734"/>
                </a:lnTo>
                <a:lnTo>
                  <a:pt x="3584439" y="1039945"/>
                </a:lnTo>
                <a:lnTo>
                  <a:pt x="3639655" y="1058351"/>
                </a:lnTo>
                <a:lnTo>
                  <a:pt x="3791499" y="1122773"/>
                </a:lnTo>
                <a:lnTo>
                  <a:pt x="3915735" y="1191796"/>
                </a:lnTo>
                <a:lnTo>
                  <a:pt x="4044573" y="1251615"/>
                </a:lnTo>
                <a:lnTo>
                  <a:pt x="4155005" y="1279225"/>
                </a:lnTo>
                <a:lnTo>
                  <a:pt x="4242430" y="1302232"/>
                </a:lnTo>
                <a:lnTo>
                  <a:pt x="4348261" y="1348247"/>
                </a:lnTo>
                <a:lnTo>
                  <a:pt x="4435686" y="1375857"/>
                </a:lnTo>
                <a:lnTo>
                  <a:pt x="4504706" y="1394263"/>
                </a:lnTo>
                <a:lnTo>
                  <a:pt x="4638145" y="1417270"/>
                </a:lnTo>
                <a:lnTo>
                  <a:pt x="4785387" y="1463286"/>
                </a:lnTo>
              </a:path>
            </a:pathLst>
          </a:custGeom>
          <a:ln w="53975">
            <a:solidFill>
              <a:srgbClr val="AB00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4288" y="398463"/>
            <a:ext cx="8840787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Will the Ezinepazarı fault rupture together with the Erzincan-Niksar fault again?</a:t>
            </a:r>
          </a:p>
          <a:p>
            <a:pPr eaLnBrk="1" hangingPunct="1"/>
            <a:endParaRPr lang="en-US" sz="2000" b="1">
              <a:solidFill>
                <a:srgbClr val="FF0000"/>
              </a:solidFill>
            </a:endParaRPr>
          </a:p>
          <a:p>
            <a:pPr eaLnBrk="1" hangingPunct="1"/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31761" name="TextBox 2"/>
          <p:cNvSpPr txBox="1">
            <a:spLocks noChangeArrowheads="1"/>
          </p:cNvSpPr>
          <p:nvPr/>
        </p:nvSpPr>
        <p:spPr bwMode="auto">
          <a:xfrm rot="1121309">
            <a:off x="3805238" y="3886200"/>
            <a:ext cx="13938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1">
                <a:solidFill>
                  <a:srgbClr val="FF0000"/>
                </a:solidFill>
              </a:rPr>
              <a:t>Erzincan-Niksar fault</a:t>
            </a:r>
          </a:p>
        </p:txBody>
      </p:sp>
      <p:sp>
        <p:nvSpPr>
          <p:cNvPr id="31762" name="TextBox 21"/>
          <p:cNvSpPr txBox="1">
            <a:spLocks noChangeArrowheads="1"/>
          </p:cNvSpPr>
          <p:nvPr/>
        </p:nvSpPr>
        <p:spPr bwMode="auto">
          <a:xfrm>
            <a:off x="2700338" y="3608388"/>
            <a:ext cx="11525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1">
                <a:solidFill>
                  <a:srgbClr val="FF0000"/>
                </a:solidFill>
              </a:rPr>
              <a:t>Ezinepazarı fault</a:t>
            </a:r>
          </a:p>
        </p:txBody>
      </p:sp>
      <p:pic>
        <p:nvPicPr>
          <p:cNvPr id="24" name="Picture 23" descr="Schwartz-etal-denali-JG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1313" y="4413250"/>
            <a:ext cx="547687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Schwartz-etal-denali-JG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7" t="20531" r="13515" b="30087"/>
          <a:stretch>
            <a:fillRect/>
          </a:stretch>
        </p:blipFill>
        <p:spPr bwMode="auto">
          <a:xfrm rot="2457201" flipH="1">
            <a:off x="2328055" y="4793116"/>
            <a:ext cx="3249613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2805344" y="-108080"/>
            <a:ext cx="3360215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Rupture</a:t>
            </a:r>
            <a:r>
              <a:rPr lang="tr-T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tr-TR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branching</a:t>
            </a:r>
            <a:endParaRPr lang="tr-TR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17</a:t>
            </a:fld>
            <a:r>
              <a:rPr lang="en-US" dirty="0" smtClean="0"/>
              <a:t>/39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50" grpId="0"/>
      <p:bldP spid="51" grpId="0"/>
      <p:bldP spid="54" grpId="0"/>
      <p:bldP spid="28674" grpId="0"/>
      <p:bldP spid="28674" grpId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7" descr="fig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60500"/>
            <a:ext cx="883920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 bwMode="auto">
          <a:xfrm>
            <a:off x="1674931" y="66848"/>
            <a:ext cx="5715828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r-TR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Interseismic</a:t>
            </a:r>
            <a:r>
              <a:rPr lang="tr-T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strain</a:t>
            </a:r>
            <a:r>
              <a:rPr lang="tr-T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accumulation</a:t>
            </a:r>
            <a:endParaRPr lang="tr-TR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7347" name="TextBox 11"/>
          <p:cNvSpPr txBox="1">
            <a:spLocks noChangeArrowheads="1"/>
          </p:cNvSpPr>
          <p:nvPr/>
        </p:nvSpPr>
        <p:spPr bwMode="auto">
          <a:xfrm>
            <a:off x="7067550" y="5300663"/>
            <a:ext cx="19637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/>
              <a:t>Tatar et al., J. Geodyn. 2012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18</a:t>
            </a:fld>
            <a:r>
              <a:rPr lang="en-US" dirty="0" smtClean="0"/>
              <a:t>/39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2745831" y="-7808"/>
            <a:ext cx="3479238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InSAR </a:t>
            </a:r>
            <a:r>
              <a:rPr lang="tr-TR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observations</a:t>
            </a:r>
            <a:endParaRPr lang="tr-TR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58370" name="Picture 11" descr="fi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520825"/>
            <a:ext cx="8855075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19</a:t>
            </a:fld>
            <a:r>
              <a:rPr lang="en-US" dirty="0" smtClean="0"/>
              <a:t>/39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3174711" y="-12867"/>
            <a:ext cx="19716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Outline</a:t>
            </a:r>
          </a:p>
        </p:txBody>
      </p:sp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806487" y="1982788"/>
            <a:ext cx="6609502" cy="238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40000"/>
              </a:lnSpc>
              <a:buFont typeface="Arial" charset="0"/>
              <a:buChar char="•"/>
            </a:pPr>
            <a:r>
              <a:rPr lang="en-US" sz="3600" dirty="0" smtClean="0"/>
              <a:t>Introduction</a:t>
            </a:r>
          </a:p>
          <a:p>
            <a:pPr eaLnBrk="1" hangingPunct="1">
              <a:lnSpc>
                <a:spcPct val="140000"/>
              </a:lnSpc>
              <a:buFont typeface="Arial" charset="0"/>
              <a:buChar char="•"/>
            </a:pPr>
            <a:r>
              <a:rPr lang="en-US" sz="3600" dirty="0" smtClean="0"/>
              <a:t>Interseismic strain accumulation </a:t>
            </a:r>
            <a:endParaRPr lang="en-US" sz="3600" dirty="0"/>
          </a:p>
          <a:p>
            <a:pPr eaLnBrk="1" hangingPunct="1">
              <a:lnSpc>
                <a:spcPct val="140000"/>
              </a:lnSpc>
              <a:buFont typeface="Arial" charset="0"/>
              <a:buChar char="•"/>
            </a:pPr>
            <a:r>
              <a:rPr lang="en-US" sz="3600" dirty="0" smtClean="0"/>
              <a:t>Surface creep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1675620" y="1217838"/>
            <a:ext cx="51577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905"/>
                <a:solidFill>
                  <a:srgbClr val="33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</a:t>
            </a:r>
            <a:r>
              <a:rPr lang="en-US" sz="3600" b="1" dirty="0" smtClean="0">
                <a:ln w="1905"/>
                <a:solidFill>
                  <a:srgbClr val="33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 </a:t>
            </a:r>
            <a:r>
              <a:rPr lang="en-US" sz="3600" b="1" dirty="0">
                <a:ln w="1905"/>
                <a:solidFill>
                  <a:srgbClr val="33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North Anatolian </a:t>
            </a:r>
            <a:r>
              <a:rPr lang="en-US" sz="3600" b="1" dirty="0" smtClean="0">
                <a:ln w="1905"/>
                <a:solidFill>
                  <a:srgbClr val="33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Fault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7" name="Group 8"/>
          <p:cNvGrpSpPr>
            <a:grpSpLocks/>
          </p:cNvGrpSpPr>
          <p:nvPr/>
        </p:nvGrpSpPr>
        <p:grpSpPr bwMode="auto">
          <a:xfrm>
            <a:off x="1854200" y="1049338"/>
            <a:ext cx="5419725" cy="5389562"/>
            <a:chOff x="1854200" y="1050036"/>
            <a:chExt cx="5419344" cy="5388864"/>
          </a:xfrm>
        </p:grpSpPr>
        <p:pic>
          <p:nvPicPr>
            <p:cNvPr id="60435" name="Picture 5" descr="fig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4200" y="1050036"/>
              <a:ext cx="5419344" cy="5388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6" name="TextBox 19"/>
            <p:cNvSpPr txBox="1">
              <a:spLocks noChangeArrowheads="1"/>
            </p:cNvSpPr>
            <p:nvPr/>
          </p:nvSpPr>
          <p:spPr bwMode="auto">
            <a:xfrm>
              <a:off x="1937365" y="5802337"/>
              <a:ext cx="1756770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/>
                <a:t>Mean Fault parallel velocity (mm/yr)</a:t>
              </a: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854200" y="1049338"/>
            <a:ext cx="5419725" cy="5389562"/>
            <a:chOff x="1854200" y="1050036"/>
            <a:chExt cx="5419344" cy="5388864"/>
          </a:xfrm>
        </p:grpSpPr>
        <p:pic>
          <p:nvPicPr>
            <p:cNvPr id="60433" name="Picture 3" descr="fig3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4200" y="1050036"/>
              <a:ext cx="5419344" cy="5388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4" name="TextBox 17"/>
            <p:cNvSpPr txBox="1">
              <a:spLocks noChangeArrowheads="1"/>
            </p:cNvSpPr>
            <p:nvPr/>
          </p:nvSpPr>
          <p:spPr bwMode="auto">
            <a:xfrm>
              <a:off x="1937365" y="5802337"/>
              <a:ext cx="1756770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/>
                <a:t>Mean Fault parallel velocity (mm/yr)</a:t>
              </a:r>
            </a:p>
          </p:txBody>
        </p:sp>
      </p:grpSp>
      <p:pic>
        <p:nvPicPr>
          <p:cNvPr id="5" name="Picture 4" descr="fig3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fig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ig3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ig3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ig36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fig37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ig38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fig39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fig40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fig42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fig43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6838" y="5667375"/>
            <a:ext cx="1757362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/>
              <a:t>Mean Fault parallel velocity (mm/yr)</a:t>
            </a:r>
          </a:p>
        </p:txBody>
      </p:sp>
      <p:sp>
        <p:nvSpPr>
          <p:cNvPr id="60431" name="TextBox 21"/>
          <p:cNvSpPr txBox="1">
            <a:spLocks noChangeArrowheads="1"/>
          </p:cNvSpPr>
          <p:nvPr/>
        </p:nvSpPr>
        <p:spPr bwMode="auto">
          <a:xfrm>
            <a:off x="7519988" y="6283325"/>
            <a:ext cx="15748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/>
              <a:t>Çakir et al., JGR, 2014</a:t>
            </a:r>
          </a:p>
        </p:txBody>
      </p:sp>
      <p:sp>
        <p:nvSpPr>
          <p:cNvPr id="60432" name="Title 7"/>
          <p:cNvSpPr txBox="1">
            <a:spLocks/>
          </p:cNvSpPr>
          <p:nvPr/>
        </p:nvSpPr>
        <p:spPr bwMode="auto">
          <a:xfrm>
            <a:off x="457200" y="-141288"/>
            <a:ext cx="82296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200" b="1">
                <a:solidFill>
                  <a:srgbClr val="FF6600"/>
                </a:solidFill>
              </a:rPr>
              <a:t>PS-InSAR velocity field</a:t>
            </a: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20</a:t>
            </a:fld>
            <a:r>
              <a:rPr lang="en-US" dirty="0" smtClean="0"/>
              <a:t>/39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11380" y="0"/>
            <a:ext cx="591700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InSAR </a:t>
            </a:r>
            <a:r>
              <a:rPr lang="tr-TR" sz="32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measurements</a:t>
            </a:r>
            <a:r>
              <a:rPr lang="tr-TR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§ </a:t>
            </a:r>
            <a:r>
              <a:rPr lang="tr-TR" sz="32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modelling</a:t>
            </a:r>
            <a:endParaRPr lang="tr-TR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7" descr="fig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8431270" cy="6858000"/>
          </a:xfrm>
          <a:prstGeom prst="rect">
            <a:avLst/>
          </a:prstGeom>
        </p:spPr>
      </p:pic>
      <p:pic>
        <p:nvPicPr>
          <p:cNvPr id="10" name="Picture 9" descr="fig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8431270" cy="6858000"/>
          </a:xfrm>
          <a:prstGeom prst="rect">
            <a:avLst/>
          </a:prstGeom>
        </p:spPr>
      </p:pic>
      <p:pic>
        <p:nvPicPr>
          <p:cNvPr id="11" name="Picture 10" descr="fig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8431270" cy="6858000"/>
          </a:xfrm>
          <a:prstGeom prst="rect">
            <a:avLst/>
          </a:prstGeom>
        </p:spPr>
      </p:pic>
      <p:pic>
        <p:nvPicPr>
          <p:cNvPr id="18" name="Picture 17" descr="fig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8431270" cy="6858000"/>
          </a:xfrm>
          <a:prstGeom prst="rect">
            <a:avLst/>
          </a:prstGeom>
        </p:spPr>
      </p:pic>
      <p:pic>
        <p:nvPicPr>
          <p:cNvPr id="21" name="Picture 20" descr="fig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8431270" cy="6858000"/>
          </a:xfrm>
          <a:prstGeom prst="rect">
            <a:avLst/>
          </a:prstGeom>
        </p:spPr>
      </p:pic>
      <p:pic>
        <p:nvPicPr>
          <p:cNvPr id="23" name="Picture 22" descr="fig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8431270" cy="6858000"/>
          </a:xfrm>
          <a:prstGeom prst="rect">
            <a:avLst/>
          </a:prstGeom>
        </p:spPr>
      </p:pic>
      <p:pic>
        <p:nvPicPr>
          <p:cNvPr id="25" name="Picture 24" descr="fig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8431270" cy="6858000"/>
          </a:xfrm>
          <a:prstGeom prst="rect">
            <a:avLst/>
          </a:prstGeom>
        </p:spPr>
      </p:pic>
      <p:pic>
        <p:nvPicPr>
          <p:cNvPr id="27" name="Picture 26" descr="fig6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8431270" cy="6858000"/>
          </a:xfrm>
          <a:prstGeom prst="rect">
            <a:avLst/>
          </a:prstGeom>
        </p:spPr>
      </p:pic>
      <p:pic>
        <p:nvPicPr>
          <p:cNvPr id="28" name="Picture 27" descr="fig6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843127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40770" y="2323715"/>
            <a:ext cx="7451563" cy="2590171"/>
            <a:chOff x="640770" y="2323715"/>
            <a:chExt cx="7451563" cy="2590171"/>
          </a:xfrm>
        </p:grpSpPr>
        <p:pic>
          <p:nvPicPr>
            <p:cNvPr id="12" name="Picture 5" descr="prof1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606" y="3584768"/>
              <a:ext cx="3730727" cy="1328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Arrow Connector 12"/>
            <p:cNvCxnSpPr/>
            <p:nvPr/>
          </p:nvCxnSpPr>
          <p:spPr bwMode="auto">
            <a:xfrm>
              <a:off x="3850816" y="2526365"/>
              <a:ext cx="1513304" cy="105840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54" descr="prof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770" y="3597150"/>
              <a:ext cx="3742919" cy="1316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Arrow Connector 14"/>
            <p:cNvCxnSpPr/>
            <p:nvPr/>
          </p:nvCxnSpPr>
          <p:spPr bwMode="auto">
            <a:xfrm>
              <a:off x="2324001" y="2323715"/>
              <a:ext cx="351303" cy="13137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489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28" descr="E:\savunma\19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393825"/>
            <a:ext cx="8469313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Rectangle 1030"/>
          <p:cNvSpPr>
            <a:spLocks noChangeArrowheads="1"/>
          </p:cNvSpPr>
          <p:nvPr/>
        </p:nvSpPr>
        <p:spPr bwMode="auto">
          <a:xfrm>
            <a:off x="3457575" y="2438400"/>
            <a:ext cx="1343025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60690" y="42328"/>
            <a:ext cx="6483466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Surface</a:t>
            </a:r>
            <a:r>
              <a:rPr lang="tr-T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/</a:t>
            </a:r>
            <a:r>
              <a:rPr lang="tr-TR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shallow</a:t>
            </a:r>
            <a:r>
              <a:rPr lang="tr-T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tr-TR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creep</a:t>
            </a:r>
            <a:r>
              <a:rPr lang="tr-T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tr-TR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along</a:t>
            </a:r>
            <a:r>
              <a:rPr lang="tr-T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tr-TR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the</a:t>
            </a:r>
            <a:r>
              <a:rPr lang="tr-T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 NAF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22</a:t>
            </a:fld>
            <a:r>
              <a:rPr lang="en-US" dirty="0" smtClean="0"/>
              <a:t>/39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349878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2" descr="fi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892300"/>
            <a:ext cx="64135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600325" y="115888"/>
            <a:ext cx="3987800" cy="3746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smtClean="0">
                <a:solidFill>
                  <a:srgbClr val="FF6600"/>
                </a:solidFill>
                <a:latin typeface="Calibri" charset="0"/>
                <a:ea typeface="+mj-ea"/>
                <a:cs typeface="+mj-cs"/>
              </a:rPr>
              <a:t>Surface creep at Ismetpaşa</a:t>
            </a:r>
            <a:endParaRPr lang="en-GB" sz="2400" b="1" smtClean="0">
              <a:solidFill>
                <a:srgbClr val="FF6600"/>
              </a:solidFill>
              <a:latin typeface="Calibri" charset="0"/>
              <a:ea typeface="+mj-ea"/>
              <a:cs typeface="+mj-cs"/>
            </a:endParaRPr>
          </a:p>
        </p:txBody>
      </p:sp>
      <p:grpSp>
        <p:nvGrpSpPr>
          <p:cNvPr id="34819" name="Group 24"/>
          <p:cNvGrpSpPr>
            <a:grpSpLocks/>
          </p:cNvGrpSpPr>
          <p:nvPr/>
        </p:nvGrpSpPr>
        <p:grpSpPr bwMode="auto">
          <a:xfrm>
            <a:off x="5021263" y="1874838"/>
            <a:ext cx="3841750" cy="2851150"/>
            <a:chOff x="5020817" y="1992347"/>
            <a:chExt cx="3842284" cy="2851079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5020817" y="2840051"/>
              <a:ext cx="170362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822" name="Group 23"/>
            <p:cNvGrpSpPr>
              <a:grpSpLocks/>
            </p:cNvGrpSpPr>
            <p:nvPr/>
          </p:nvGrpSpPr>
          <p:grpSpPr bwMode="auto">
            <a:xfrm>
              <a:off x="6724791" y="1992347"/>
              <a:ext cx="2138310" cy="2851079"/>
              <a:chOff x="6724791" y="1992347"/>
              <a:chExt cx="2138310" cy="2851079"/>
            </a:xfrm>
          </p:grpSpPr>
          <p:pic>
            <p:nvPicPr>
              <p:cNvPr id="34823" name="Picture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4791" y="1992347"/>
                <a:ext cx="2138310" cy="28510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7" name="Straight Connector 16"/>
              <p:cNvCxnSpPr/>
              <p:nvPr/>
            </p:nvCxnSpPr>
            <p:spPr>
              <a:xfrm flipV="1">
                <a:off x="7731056" y="3243266"/>
                <a:ext cx="1132045" cy="455601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Freeform 20"/>
              <p:cNvSpPr/>
              <p:nvPr/>
            </p:nvSpPr>
            <p:spPr>
              <a:xfrm>
                <a:off x="8297872" y="3217866"/>
                <a:ext cx="308018" cy="123822"/>
              </a:xfrm>
              <a:custGeom>
                <a:avLst/>
                <a:gdLst>
                  <a:gd name="connsiteX0" fmla="*/ 0 w 308242"/>
                  <a:gd name="connsiteY0" fmla="*/ 123290 h 123290"/>
                  <a:gd name="connsiteX1" fmla="*/ 308242 w 308242"/>
                  <a:gd name="connsiteY1" fmla="*/ 12329 h 123290"/>
                  <a:gd name="connsiteX2" fmla="*/ 110967 w 308242"/>
                  <a:gd name="connsiteY2" fmla="*/ 0 h 123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8242" h="123290">
                    <a:moveTo>
                      <a:pt x="0" y="123290"/>
                    </a:moveTo>
                    <a:lnTo>
                      <a:pt x="308242" y="12329"/>
                    </a:lnTo>
                    <a:lnTo>
                      <a:pt x="110967" y="0"/>
                    </a:ln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" name="Freeform 21"/>
              <p:cNvSpPr/>
              <p:nvPr/>
            </p:nvSpPr>
            <p:spPr>
              <a:xfrm rot="10800000">
                <a:off x="8450294" y="3395662"/>
                <a:ext cx="308018" cy="122234"/>
              </a:xfrm>
              <a:custGeom>
                <a:avLst/>
                <a:gdLst>
                  <a:gd name="connsiteX0" fmla="*/ 0 w 308242"/>
                  <a:gd name="connsiteY0" fmla="*/ 123290 h 123290"/>
                  <a:gd name="connsiteX1" fmla="*/ 308242 w 308242"/>
                  <a:gd name="connsiteY1" fmla="*/ 12329 h 123290"/>
                  <a:gd name="connsiteX2" fmla="*/ 110967 w 308242"/>
                  <a:gd name="connsiteY2" fmla="*/ 0 h 123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8242" h="123290">
                    <a:moveTo>
                      <a:pt x="0" y="123290"/>
                    </a:moveTo>
                    <a:lnTo>
                      <a:pt x="308242" y="12329"/>
                    </a:lnTo>
                    <a:lnTo>
                      <a:pt x="110967" y="0"/>
                    </a:ln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34820" name="TextBox 10"/>
          <p:cNvSpPr txBox="1">
            <a:spLocks noChangeArrowheads="1"/>
          </p:cNvSpPr>
          <p:nvPr/>
        </p:nvSpPr>
        <p:spPr bwMode="auto">
          <a:xfrm>
            <a:off x="6681788" y="4711700"/>
            <a:ext cx="236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/>
              <a:t>Çakir et al., EPSL, 2005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23</a:t>
            </a:fld>
            <a:r>
              <a:rPr lang="en-US" dirty="0" smtClean="0"/>
              <a:t>/39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512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7"/>
          <p:cNvSpPr>
            <a:spLocks noGrp="1"/>
          </p:cNvSpPr>
          <p:nvPr>
            <p:ph type="title"/>
          </p:nvPr>
        </p:nvSpPr>
        <p:spPr>
          <a:xfrm>
            <a:off x="212725" y="-203200"/>
            <a:ext cx="8667750" cy="890588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FF6600"/>
                </a:solidFill>
                <a:latin typeface="Calibri" charset="0"/>
              </a:rPr>
              <a:t>InSAR velocity field across the Ismetpaşa segment</a:t>
            </a:r>
          </a:p>
        </p:txBody>
      </p:sp>
      <p:pic>
        <p:nvPicPr>
          <p:cNvPr id="36866" name="Picture 1" descr="Figure3_combin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" b="8022"/>
          <a:stretch>
            <a:fillRect/>
          </a:stretch>
        </p:blipFill>
        <p:spPr bwMode="auto">
          <a:xfrm>
            <a:off x="160338" y="1695450"/>
            <a:ext cx="4686300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5"/>
          <p:cNvSpPr txBox="1">
            <a:spLocks noChangeArrowheads="1"/>
          </p:cNvSpPr>
          <p:nvPr/>
        </p:nvSpPr>
        <p:spPr bwMode="auto">
          <a:xfrm>
            <a:off x="3087688" y="4857750"/>
            <a:ext cx="18653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/>
              <a:t>Çetin et al., G-cubed, 2014</a:t>
            </a:r>
          </a:p>
        </p:txBody>
      </p:sp>
      <p:pic>
        <p:nvPicPr>
          <p:cNvPr id="36868" name="Picture 2" descr="Kaneko_JGR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1677988"/>
            <a:ext cx="418465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Box 7"/>
          <p:cNvSpPr txBox="1">
            <a:spLocks noChangeArrowheads="1"/>
          </p:cNvSpPr>
          <p:nvPr/>
        </p:nvSpPr>
        <p:spPr bwMode="auto">
          <a:xfrm>
            <a:off x="7085013" y="4873625"/>
            <a:ext cx="17764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/>
              <a:t>Kaneko et al., JGR,  2013</a:t>
            </a:r>
          </a:p>
        </p:txBody>
      </p:sp>
      <p:sp>
        <p:nvSpPr>
          <p:cNvPr id="36870" name="Rectangle 3"/>
          <p:cNvSpPr>
            <a:spLocks noChangeArrowheads="1"/>
          </p:cNvSpPr>
          <p:nvPr/>
        </p:nvSpPr>
        <p:spPr bwMode="auto">
          <a:xfrm>
            <a:off x="6648450" y="1308100"/>
            <a:ext cx="928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6600"/>
                </a:solidFill>
              </a:rPr>
              <a:t>PALSAR</a:t>
            </a:r>
            <a:endParaRPr lang="en-US"/>
          </a:p>
        </p:txBody>
      </p:sp>
      <p:sp>
        <p:nvSpPr>
          <p:cNvPr id="36871" name="Rectangle 4"/>
          <p:cNvSpPr>
            <a:spLocks noChangeArrowheads="1"/>
          </p:cNvSpPr>
          <p:nvPr/>
        </p:nvSpPr>
        <p:spPr bwMode="auto">
          <a:xfrm>
            <a:off x="2141538" y="1308100"/>
            <a:ext cx="873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6600"/>
                </a:solidFill>
              </a:rPr>
              <a:t>Envisat</a:t>
            </a: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24</a:t>
            </a:fld>
            <a:r>
              <a:rPr lang="en-US" dirty="0" smtClean="0"/>
              <a:t>/39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260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2"/>
          <p:cNvSpPr>
            <a:spLocks noGrp="1"/>
          </p:cNvSpPr>
          <p:nvPr>
            <p:ph type="title"/>
          </p:nvPr>
        </p:nvSpPr>
        <p:spPr>
          <a:xfrm>
            <a:off x="444500" y="-76200"/>
            <a:ext cx="8229600" cy="784225"/>
          </a:xfrm>
        </p:spPr>
        <p:txBody>
          <a:bodyPr/>
          <a:lstStyle/>
          <a:p>
            <a:pPr eaLnBrk="1" hangingPunct="1"/>
            <a:r>
              <a:rPr lang="en-US" sz="2400" b="1">
                <a:solidFill>
                  <a:srgbClr val="FF6600"/>
                </a:solidFill>
                <a:latin typeface="Calibri" charset="0"/>
              </a:rPr>
              <a:t>Creep along the Ismetpaşa segment</a:t>
            </a:r>
          </a:p>
        </p:txBody>
      </p:sp>
      <p:sp>
        <p:nvSpPr>
          <p:cNvPr id="38914" name="TextBox 5"/>
          <p:cNvSpPr txBox="1">
            <a:spLocks noChangeArrowheads="1"/>
          </p:cNvSpPr>
          <p:nvPr/>
        </p:nvSpPr>
        <p:spPr bwMode="auto">
          <a:xfrm>
            <a:off x="6296025" y="6413500"/>
            <a:ext cx="18653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/>
              <a:t>Çetin et al., G-cubed, 2014</a:t>
            </a:r>
          </a:p>
        </p:txBody>
      </p:sp>
      <p:pic>
        <p:nvPicPr>
          <p:cNvPr id="38915" name="Picture 1" descr="Figure6_slip_rate_revis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571500"/>
            <a:ext cx="8351838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25</a:t>
            </a:fld>
            <a:r>
              <a:rPr lang="en-US" dirty="0" smtClean="0"/>
              <a:t>/39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823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581025" y="-139700"/>
            <a:ext cx="8229600" cy="641350"/>
          </a:xfrm>
        </p:spPr>
        <p:txBody>
          <a:bodyPr/>
          <a:lstStyle/>
          <a:p>
            <a:pPr eaLnBrk="1" hangingPunct="1"/>
            <a:r>
              <a:rPr lang="tr-TR" sz="2400" b="1" dirty="0" err="1" smtClean="0">
                <a:solidFill>
                  <a:srgbClr val="FF6600"/>
                </a:solidFill>
                <a:latin typeface="Calibri" charset="0"/>
              </a:rPr>
              <a:t>Geology</a:t>
            </a:r>
            <a:r>
              <a:rPr lang="tr-TR" sz="2400" b="1" dirty="0" smtClean="0">
                <a:solidFill>
                  <a:srgbClr val="FF6600"/>
                </a:solidFill>
                <a:latin typeface="Calibri" charset="0"/>
              </a:rPr>
              <a:t> </a:t>
            </a:r>
            <a:r>
              <a:rPr lang="tr-TR" sz="2400" b="1" dirty="0" err="1" smtClean="0">
                <a:solidFill>
                  <a:srgbClr val="FF6600"/>
                </a:solidFill>
                <a:latin typeface="Calibri" charset="0"/>
              </a:rPr>
              <a:t>along</a:t>
            </a:r>
            <a:r>
              <a:rPr lang="tr-TR" sz="2400" b="1" dirty="0" smtClean="0">
                <a:solidFill>
                  <a:srgbClr val="FF6600"/>
                </a:solidFill>
                <a:latin typeface="Calibri" charset="0"/>
              </a:rPr>
              <a:t> </a:t>
            </a:r>
            <a:r>
              <a:rPr lang="tr-TR" sz="2400" b="1" dirty="0" err="1" smtClean="0">
                <a:solidFill>
                  <a:srgbClr val="FF6600"/>
                </a:solidFill>
                <a:latin typeface="Calibri" charset="0"/>
              </a:rPr>
              <a:t>the</a:t>
            </a:r>
            <a:r>
              <a:rPr lang="tr-TR" sz="2400" b="1" dirty="0" smtClean="0">
                <a:solidFill>
                  <a:srgbClr val="FF6600"/>
                </a:solidFill>
                <a:latin typeface="Calibri" charset="0"/>
              </a:rPr>
              <a:t> </a:t>
            </a:r>
            <a:r>
              <a:rPr lang="tr-TR" sz="2400" b="1" dirty="0" err="1" smtClean="0">
                <a:solidFill>
                  <a:srgbClr val="FF6600"/>
                </a:solidFill>
                <a:latin typeface="Calibri" charset="0"/>
              </a:rPr>
              <a:t>fault</a:t>
            </a:r>
            <a:endParaRPr lang="tr-TR" sz="2400" b="1" dirty="0">
              <a:solidFill>
                <a:srgbClr val="FF6600"/>
              </a:solidFill>
              <a:latin typeface="Calibri" charset="0"/>
            </a:endParaRPr>
          </a:p>
        </p:txBody>
      </p:sp>
      <p:pic>
        <p:nvPicPr>
          <p:cNvPr id="40962" name="Picture 2" descr="Figure10_geology_ismetpasa_segment_creep_V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4"/>
          <a:stretch>
            <a:fillRect/>
          </a:stretch>
        </p:blipFill>
        <p:spPr bwMode="auto">
          <a:xfrm>
            <a:off x="136525" y="501650"/>
            <a:ext cx="8899525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7170738" y="4451350"/>
            <a:ext cx="1865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/>
              <a:t>Çetin et al., G-cubed, 2014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15172" y="2306638"/>
            <a:ext cx="8495453" cy="4301059"/>
            <a:chOff x="315172" y="2306638"/>
            <a:chExt cx="8495453" cy="4301059"/>
          </a:xfrm>
        </p:grpSpPr>
        <p:pic>
          <p:nvPicPr>
            <p:cNvPr id="2" name="Picture 1" descr="Untitled_Panorama1_comp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72" y="4197998"/>
              <a:ext cx="8495453" cy="2409699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 bwMode="auto">
            <a:xfrm>
              <a:off x="2105025" y="2306638"/>
              <a:ext cx="1340442" cy="2313773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967" name="TextBox 8"/>
            <p:cNvSpPr txBox="1">
              <a:spLocks noChangeArrowheads="1"/>
            </p:cNvSpPr>
            <p:nvPr/>
          </p:nvSpPr>
          <p:spPr bwMode="auto">
            <a:xfrm>
              <a:off x="6912187" y="5366522"/>
              <a:ext cx="959342" cy="277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i="1">
                  <a:solidFill>
                    <a:srgbClr val="FFFFFF"/>
                  </a:solidFill>
                </a:rPr>
                <a:t>(M. Kaduri )</a:t>
              </a:r>
            </a:p>
          </p:txBody>
        </p:sp>
        <p:sp>
          <p:nvSpPr>
            <p:cNvPr id="40968" name="TextBox 9"/>
            <p:cNvSpPr txBox="1">
              <a:spLocks noChangeArrowheads="1"/>
            </p:cNvSpPr>
            <p:nvPr/>
          </p:nvSpPr>
          <p:spPr bwMode="auto">
            <a:xfrm>
              <a:off x="6408776" y="4731207"/>
              <a:ext cx="1825587" cy="584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 err="1">
                  <a:solidFill>
                    <a:srgbClr val="FF0000"/>
                  </a:solidFill>
                </a:rPr>
                <a:t>Saponite</a:t>
              </a:r>
              <a:r>
                <a:rPr lang="en-US" sz="3200" b="1" dirty="0">
                  <a:solidFill>
                    <a:srgbClr val="FF0000"/>
                  </a:solidFill>
                </a:rPr>
                <a:t>!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H="1">
              <a:off x="4553422" y="5040313"/>
              <a:ext cx="1855354" cy="31624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26</a:t>
            </a:fld>
            <a:r>
              <a:rPr lang="en-US" dirty="0" smtClean="0"/>
              <a:t>/39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695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2"/>
          <p:cNvSpPr>
            <a:spLocks noGrp="1"/>
          </p:cNvSpPr>
          <p:nvPr>
            <p:ph type="title"/>
          </p:nvPr>
        </p:nvSpPr>
        <p:spPr>
          <a:xfrm>
            <a:off x="468313" y="155575"/>
            <a:ext cx="8229600" cy="1069975"/>
          </a:xfrm>
        </p:spPr>
        <p:txBody>
          <a:bodyPr/>
          <a:lstStyle/>
          <a:p>
            <a:pPr eaLnBrk="1" hangingPunct="1"/>
            <a:r>
              <a:rPr lang="tr-TR" b="1">
                <a:solidFill>
                  <a:srgbClr val="9F2936"/>
                </a:solidFill>
                <a:latin typeface="Calibri" charset="0"/>
              </a:rPr>
              <a:t>History of creep at Ismetpaşa</a:t>
            </a:r>
          </a:p>
        </p:txBody>
      </p:sp>
      <p:pic>
        <p:nvPicPr>
          <p:cNvPr id="43010" name="Picture 6" descr="Figure1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1774825"/>
            <a:ext cx="6573837" cy="4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5654675" y="6303963"/>
            <a:ext cx="1865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/>
              <a:t>Çetin et al., G-cubed, 2014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27</a:t>
            </a:fld>
            <a:r>
              <a:rPr lang="en-US" dirty="0" smtClean="0"/>
              <a:t>/39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979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2" descr="fi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768475"/>
            <a:ext cx="8861425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568325"/>
          </a:xfrm>
        </p:spPr>
        <p:txBody>
          <a:bodyPr/>
          <a:lstStyle/>
          <a:p>
            <a:pPr eaLnBrk="1" hangingPunct="1"/>
            <a:r>
              <a:rPr lang="en-US" sz="2400" b="1">
                <a:solidFill>
                  <a:srgbClr val="FF6600"/>
                </a:solidFill>
                <a:latin typeface="Calibri" charset="0"/>
              </a:rPr>
              <a:t>Postseismic deformation of the 1999 Izmit earthquake</a:t>
            </a:r>
            <a:endParaRPr lang="en-GB" sz="2400" b="1">
              <a:solidFill>
                <a:srgbClr val="FF6600"/>
              </a:solidFill>
              <a:latin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2098675"/>
            <a:ext cx="4059238" cy="24701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28</a:t>
            </a:fld>
            <a:r>
              <a:rPr lang="en-US" dirty="0" smtClean="0"/>
              <a:t>/39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427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2.13 [Converted2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49" y="1553647"/>
            <a:ext cx="8817306" cy="357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96428" y="5281805"/>
            <a:ext cx="618630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CA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</a:rPr>
              <a:t>Postseismic afterslip during one month following the Izmit earthquake</a:t>
            </a:r>
          </a:p>
        </p:txBody>
      </p:sp>
      <p:sp>
        <p:nvSpPr>
          <p:cNvPr id="51204" name="TextBox 10"/>
          <p:cNvSpPr txBox="1">
            <a:spLocks noChangeArrowheads="1"/>
          </p:cNvSpPr>
          <p:nvPr/>
        </p:nvSpPr>
        <p:spPr bwMode="auto">
          <a:xfrm>
            <a:off x="7313613" y="4769143"/>
            <a:ext cx="15303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 err="1"/>
              <a:t>Çakir</a:t>
            </a:r>
            <a:r>
              <a:rPr lang="en-US" sz="1200" i="1" dirty="0"/>
              <a:t> et al., JGI, 2003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29</a:t>
            </a:fld>
            <a:r>
              <a:rPr lang="en-US" dirty="0" smtClean="0"/>
              <a:t>/39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568325"/>
          </a:xfrm>
        </p:spPr>
        <p:txBody>
          <a:bodyPr/>
          <a:lstStyle/>
          <a:p>
            <a:pPr eaLnBrk="1" hangingPunct="1"/>
            <a:r>
              <a:rPr lang="en-US" sz="2400" b="1" dirty="0">
                <a:solidFill>
                  <a:srgbClr val="FF6600"/>
                </a:solidFill>
                <a:latin typeface="Calibri" charset="0"/>
              </a:rPr>
              <a:t>Postseismic deformation of the 1999 Izmit earthquake</a:t>
            </a:r>
            <a:endParaRPr lang="en-GB" sz="2400" b="1" dirty="0">
              <a:solidFill>
                <a:srgbClr val="FF66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98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3</a:t>
            </a:fld>
            <a:r>
              <a:rPr lang="en-US" dirty="0" smtClean="0"/>
              <a:t>/39</a:t>
            </a:r>
            <a:endParaRPr lang="en-US" dirty="0"/>
          </a:p>
        </p:txBody>
      </p:sp>
      <p:sp>
        <p:nvSpPr>
          <p:cNvPr id="53251" name="Text Box 1027"/>
          <p:cNvSpPr txBox="1">
            <a:spLocks noChangeArrowheads="1"/>
          </p:cNvSpPr>
          <p:nvPr/>
        </p:nvSpPr>
        <p:spPr bwMode="auto">
          <a:xfrm>
            <a:off x="1508125" y="303213"/>
            <a:ext cx="61785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6600"/>
                </a:solidFill>
              </a:rPr>
              <a:t>Tectonics of the Eastern Mediterranean Region</a:t>
            </a:r>
          </a:p>
        </p:txBody>
      </p:sp>
      <p:pic>
        <p:nvPicPr>
          <p:cNvPr id="16387" name="Picture 1034" descr="E:\savunma\gp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393825"/>
            <a:ext cx="8469313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2.13 [Converted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32" y="1215898"/>
            <a:ext cx="8878211" cy="360104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568325"/>
          </a:xfrm>
        </p:spPr>
        <p:txBody>
          <a:bodyPr/>
          <a:lstStyle/>
          <a:p>
            <a:pPr eaLnBrk="1" hangingPunct="1"/>
            <a:r>
              <a:rPr lang="en-US" sz="2400" b="1" dirty="0">
                <a:solidFill>
                  <a:srgbClr val="FF6600"/>
                </a:solidFill>
                <a:latin typeface="Calibri" charset="0"/>
              </a:rPr>
              <a:t>Postseismic deformation of the 1999 Izmit earthquake</a:t>
            </a:r>
            <a:endParaRPr lang="en-GB" sz="2400" b="1" dirty="0">
              <a:solidFill>
                <a:srgbClr val="FF6600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6126" y="2741126"/>
            <a:ext cx="618630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CA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</a:rPr>
              <a:t>Postseismic afterslip during one month following the Izmit earthquake</a:t>
            </a: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7313613" y="4552983"/>
            <a:ext cx="15303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 err="1"/>
              <a:t>Çakir</a:t>
            </a:r>
            <a:r>
              <a:rPr lang="en-US" sz="1200" i="1" dirty="0"/>
              <a:t> et al., JGI, 2003</a:t>
            </a:r>
          </a:p>
        </p:txBody>
      </p:sp>
    </p:spTree>
    <p:extLst>
      <p:ext uri="{BB962C8B-B14F-4D97-AF65-F5344CB8AC3E}">
        <p14:creationId xmlns:p14="http://schemas.microsoft.com/office/powerpoint/2010/main" val="285335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5" descr="Fig1RColor_ge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57288"/>
            <a:ext cx="8272463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ig1RColor_ge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57288"/>
            <a:ext cx="8272463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itle 1"/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568325"/>
          </a:xfrm>
        </p:spPr>
        <p:txBody>
          <a:bodyPr/>
          <a:lstStyle/>
          <a:p>
            <a:pPr eaLnBrk="1" hangingPunct="1"/>
            <a:r>
              <a:rPr lang="en-US" sz="2400" b="1" dirty="0">
                <a:solidFill>
                  <a:srgbClr val="FF6600"/>
                </a:solidFill>
                <a:latin typeface="Calibri" charset="0"/>
              </a:rPr>
              <a:t>Postseismic deformation of the 1999 Izmit earthquake</a:t>
            </a:r>
            <a:endParaRPr lang="en-GB" sz="2400" b="1" dirty="0">
              <a:solidFill>
                <a:srgbClr val="FF6600"/>
              </a:solidFill>
              <a:latin typeface="Calibri" charset="0"/>
            </a:endParaRPr>
          </a:p>
        </p:txBody>
      </p:sp>
      <p:sp>
        <p:nvSpPr>
          <p:cNvPr id="47108" name="TextBox 7"/>
          <p:cNvSpPr txBox="1">
            <a:spLocks noChangeArrowheads="1"/>
          </p:cNvSpPr>
          <p:nvPr/>
        </p:nvSpPr>
        <p:spPr bwMode="auto">
          <a:xfrm rot="-838840">
            <a:off x="5789613" y="1319213"/>
            <a:ext cx="1101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</a:rPr>
              <a:t>Envisat</a:t>
            </a:r>
          </a:p>
        </p:txBody>
      </p:sp>
      <p:sp>
        <p:nvSpPr>
          <p:cNvPr id="47109" name="TextBox 8"/>
          <p:cNvSpPr txBox="1">
            <a:spLocks noChangeArrowheads="1"/>
          </p:cNvSpPr>
          <p:nvPr/>
        </p:nvSpPr>
        <p:spPr bwMode="auto">
          <a:xfrm rot="-838840">
            <a:off x="3360738" y="1528763"/>
            <a:ext cx="11033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Envisat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31</a:t>
            </a:fld>
            <a:r>
              <a:rPr lang="en-US" dirty="0" smtClean="0"/>
              <a:t>/39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6231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  <p:bldP spid="4710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3" descr="Fig3R_ge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403225"/>
            <a:ext cx="7381875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Fig3R_ge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403225"/>
            <a:ext cx="7381875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Fig3R_ge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403225"/>
            <a:ext cx="73818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Fig3R_ge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403225"/>
            <a:ext cx="73818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Fig3R_ge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403225"/>
            <a:ext cx="73818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Fig3R_ge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403225"/>
            <a:ext cx="73818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Fig4R_ge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6286500"/>
            <a:ext cx="830262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Fig4R_ge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5726113"/>
            <a:ext cx="317023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Fig4R_geo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719638"/>
            <a:ext cx="3170238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Fig4R_ge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8" y="4719638"/>
            <a:ext cx="3170237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Fig4R_geo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4719638"/>
            <a:ext cx="3170238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771678" y="-120660"/>
            <a:ext cx="762104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r-TR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Evidence</a:t>
            </a:r>
            <a:r>
              <a: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for</a:t>
            </a:r>
            <a:r>
              <a: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surface</a:t>
            </a:r>
            <a:r>
              <a: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creep</a:t>
            </a:r>
            <a:r>
              <a: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along</a:t>
            </a:r>
            <a:r>
              <a: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</a:t>
            </a:r>
            <a:r>
              <a: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1999 </a:t>
            </a:r>
            <a:r>
              <a:rPr lang="tr-TR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rupture</a:t>
            </a:r>
            <a:endParaRPr lang="tr-T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8141" name="TextBox 5"/>
          <p:cNvSpPr txBox="1">
            <a:spLocks noChangeArrowheads="1"/>
          </p:cNvSpPr>
          <p:nvPr/>
        </p:nvSpPr>
        <p:spPr bwMode="auto">
          <a:xfrm>
            <a:off x="6731000" y="6577013"/>
            <a:ext cx="1890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/>
              <a:t>Çakir et al., Geology,  2010</a:t>
            </a: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32</a:t>
            </a:fld>
            <a:r>
              <a:rPr lang="en-US" dirty="0" smtClean="0"/>
              <a:t>/39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46078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79228" y="-131388"/>
            <a:ext cx="7175963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r-TR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Any</a:t>
            </a:r>
            <a:r>
              <a:rPr lang="tr-T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creep</a:t>
            </a:r>
            <a:r>
              <a:rPr lang="tr-T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before</a:t>
            </a:r>
            <a:r>
              <a:rPr lang="tr-T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</a:t>
            </a:r>
            <a:r>
              <a:rPr lang="tr-T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Izmit </a:t>
            </a:r>
            <a:r>
              <a:rPr lang="tr-TR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earthquake</a:t>
            </a:r>
            <a:r>
              <a:rPr lang="tr-T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1235075" y="700088"/>
            <a:ext cx="6375400" cy="3797300"/>
            <a:chOff x="1235075" y="700088"/>
            <a:chExt cx="6375400" cy="3797300"/>
          </a:xfrm>
        </p:grpSpPr>
        <p:pic>
          <p:nvPicPr>
            <p:cNvPr id="49168" name="Picture 13" descr="Fig1RColor_ge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075" y="700088"/>
              <a:ext cx="6375400" cy="379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9" name="TextBox 1"/>
            <p:cNvSpPr txBox="1">
              <a:spLocks noChangeArrowheads="1"/>
            </p:cNvSpPr>
            <p:nvPr/>
          </p:nvSpPr>
          <p:spPr bwMode="auto">
            <a:xfrm rot="821476">
              <a:off x="4282068" y="3796919"/>
              <a:ext cx="8334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FFFF"/>
                  </a:solidFill>
                </a:rPr>
                <a:t>ERS1-2</a:t>
              </a:r>
            </a:p>
          </p:txBody>
        </p:sp>
      </p:grpSp>
      <p:pic>
        <p:nvPicPr>
          <p:cNvPr id="20" name="Picture 19" descr="Fig3R_geo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4756150"/>
            <a:ext cx="736917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Fig3R_geo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422275"/>
            <a:ext cx="7381875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723900" y="412750"/>
            <a:ext cx="8415338" cy="6378575"/>
            <a:chOff x="723900" y="412317"/>
            <a:chExt cx="8415801" cy="6379294"/>
          </a:xfrm>
        </p:grpSpPr>
        <p:pic>
          <p:nvPicPr>
            <p:cNvPr id="49165" name="Picture 21" descr="Fig3R_geo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" y="421818"/>
              <a:ext cx="7381646" cy="6369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6" name="Picture 6" descr="Fig4R_geo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948" y="412317"/>
              <a:ext cx="3169658" cy="1164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7" name="Picture 11" descr="Fig4R_ge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948" y="1565546"/>
              <a:ext cx="3175753" cy="969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723900" y="422275"/>
            <a:ext cx="8389938" cy="6369050"/>
            <a:chOff x="723900" y="421818"/>
            <a:chExt cx="8389426" cy="6369793"/>
          </a:xfrm>
        </p:grpSpPr>
        <p:pic>
          <p:nvPicPr>
            <p:cNvPr id="49163" name="Picture 23" descr="Fig3R_geo3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" y="421818"/>
              <a:ext cx="7381646" cy="6369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4" name="Picture 1" descr="Fig4R_ge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573" y="2661730"/>
              <a:ext cx="3175753" cy="1950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723900" y="415925"/>
            <a:ext cx="8408988" cy="6375400"/>
            <a:chOff x="723900" y="415722"/>
            <a:chExt cx="8409706" cy="6375889"/>
          </a:xfrm>
        </p:grpSpPr>
        <p:pic>
          <p:nvPicPr>
            <p:cNvPr id="49160" name="Picture 27" descr="Fig3R_geo4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" y="415722"/>
              <a:ext cx="7381646" cy="6375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1" name="Picture 3" descr="Fig4R_geo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757" y="4798125"/>
              <a:ext cx="3181849" cy="969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2" name="Picture 8" descr="Fig4R_geo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0273" y="5746227"/>
              <a:ext cx="3175753" cy="969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5357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33</a:t>
            </a:fld>
            <a:r>
              <a:rPr lang="en-US" dirty="0" smtClean="0"/>
              <a:t>/39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84570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87225" y="0"/>
            <a:ext cx="4211409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r-TR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Creep</a:t>
            </a:r>
            <a:r>
              <a:rPr lang="tr-T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on </a:t>
            </a:r>
            <a:r>
              <a:rPr lang="tr-TR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</a:t>
            </a:r>
            <a:r>
              <a:rPr lang="tr-T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Izmit </a:t>
            </a:r>
            <a:r>
              <a:rPr lang="tr-TR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fault</a:t>
            </a:r>
            <a:endParaRPr lang="tr-TR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0179" name="Picture 5" descr="Fig5R_geo-x.e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849183"/>
            <a:ext cx="8659812" cy="52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ig5R_geo-x.ep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673553"/>
            <a:ext cx="8659812" cy="52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34</a:t>
            </a:fld>
            <a:r>
              <a:rPr lang="en-US" dirty="0" smtClean="0"/>
              <a:t>/39</a:t>
            </a:r>
            <a:endParaRPr lang="en-US" dirty="0"/>
          </a:p>
        </p:txBody>
      </p:sp>
      <p:sp>
        <p:nvSpPr>
          <p:cNvPr id="50178" name="TextBox 5"/>
          <p:cNvSpPr txBox="1">
            <a:spLocks noChangeArrowheads="1"/>
          </p:cNvSpPr>
          <p:nvPr/>
        </p:nvSpPr>
        <p:spPr bwMode="auto">
          <a:xfrm>
            <a:off x="6864350" y="5961515"/>
            <a:ext cx="18907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 err="1"/>
              <a:t>Çakir</a:t>
            </a:r>
            <a:r>
              <a:rPr lang="en-US" sz="1200" i="1" dirty="0"/>
              <a:t> et al., Geology,  2010</a:t>
            </a:r>
          </a:p>
        </p:txBody>
      </p:sp>
    </p:spTree>
    <p:extLst>
      <p:ext uri="{BB962C8B-B14F-4D97-AF65-F5344CB8AC3E}">
        <p14:creationId xmlns:p14="http://schemas.microsoft.com/office/powerpoint/2010/main" val="30076847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olog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79" y="783899"/>
            <a:ext cx="8311712" cy="604346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81025" y="-139700"/>
            <a:ext cx="8229600" cy="641350"/>
          </a:xfrm>
        </p:spPr>
        <p:txBody>
          <a:bodyPr/>
          <a:lstStyle/>
          <a:p>
            <a:pPr eaLnBrk="1" hangingPunct="1"/>
            <a:r>
              <a:rPr lang="tr-TR" sz="2400" b="1" dirty="0" err="1" smtClean="0">
                <a:solidFill>
                  <a:srgbClr val="FF6600"/>
                </a:solidFill>
                <a:latin typeface="Calibri" charset="0"/>
              </a:rPr>
              <a:t>Geology</a:t>
            </a:r>
            <a:r>
              <a:rPr lang="tr-TR" sz="2400" b="1" dirty="0" smtClean="0">
                <a:solidFill>
                  <a:srgbClr val="FF6600"/>
                </a:solidFill>
                <a:latin typeface="Calibri" charset="0"/>
              </a:rPr>
              <a:t> </a:t>
            </a:r>
            <a:r>
              <a:rPr lang="tr-TR" sz="2400" b="1" dirty="0" err="1" smtClean="0">
                <a:solidFill>
                  <a:srgbClr val="FF6600"/>
                </a:solidFill>
                <a:latin typeface="Calibri" charset="0"/>
              </a:rPr>
              <a:t>along</a:t>
            </a:r>
            <a:r>
              <a:rPr lang="tr-TR" sz="2400" b="1" dirty="0" smtClean="0">
                <a:solidFill>
                  <a:srgbClr val="FF6600"/>
                </a:solidFill>
                <a:latin typeface="Calibri" charset="0"/>
              </a:rPr>
              <a:t> </a:t>
            </a:r>
            <a:r>
              <a:rPr lang="tr-TR" sz="2400" b="1" dirty="0" err="1" smtClean="0">
                <a:solidFill>
                  <a:srgbClr val="FF6600"/>
                </a:solidFill>
                <a:latin typeface="Calibri" charset="0"/>
              </a:rPr>
              <a:t>the</a:t>
            </a:r>
            <a:r>
              <a:rPr lang="tr-TR" sz="2400" b="1" dirty="0" smtClean="0">
                <a:solidFill>
                  <a:srgbClr val="FF6600"/>
                </a:solidFill>
                <a:latin typeface="Calibri" charset="0"/>
              </a:rPr>
              <a:t> </a:t>
            </a:r>
            <a:r>
              <a:rPr lang="tr-TR" sz="2400" b="1" dirty="0" err="1" smtClean="0">
                <a:solidFill>
                  <a:srgbClr val="FF6600"/>
                </a:solidFill>
                <a:latin typeface="Calibri" charset="0"/>
              </a:rPr>
              <a:t>fault</a:t>
            </a:r>
            <a:endParaRPr lang="tr-TR" sz="2400" b="1" dirty="0">
              <a:solidFill>
                <a:srgbClr val="FF6600"/>
              </a:solidFill>
              <a:latin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988070">
            <a:off x="2242243" y="6016320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Ofiolites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/>
              <a:t>u</a:t>
            </a:r>
            <a:r>
              <a:rPr lang="en-US" dirty="0" err="1" smtClean="0"/>
              <a:t>ltramaphic</a:t>
            </a:r>
            <a:r>
              <a:rPr lang="en-US" dirty="0" smtClean="0"/>
              <a:t> rocks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35</a:t>
            </a:fld>
            <a:r>
              <a:rPr lang="en-US" dirty="0" smtClean="0"/>
              <a:t>/39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818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Box 4"/>
          <p:cNvSpPr txBox="1">
            <a:spLocks noChangeArrowheads="1"/>
          </p:cNvSpPr>
          <p:nvPr/>
        </p:nvSpPr>
        <p:spPr bwMode="auto">
          <a:xfrm>
            <a:off x="52388" y="82550"/>
            <a:ext cx="9036050" cy="1108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6600"/>
                </a:solidFill>
              </a:rPr>
              <a:t>Seismicity in Marmara Sea</a:t>
            </a:r>
          </a:p>
          <a:p>
            <a:pPr algn="ctr"/>
            <a:r>
              <a:rPr lang="en-US" sz="1200">
                <a:solidFill>
                  <a:srgbClr val="FF6600"/>
                </a:solidFill>
              </a:rPr>
              <a:t> </a:t>
            </a:r>
          </a:p>
          <a:p>
            <a:pPr algn="ctr"/>
            <a:endParaRPr lang="en-US" sz="1800">
              <a:solidFill>
                <a:srgbClr val="FF6600"/>
              </a:solidFill>
            </a:endParaRPr>
          </a:p>
          <a:p>
            <a:pPr algn="ctr"/>
            <a:endParaRPr lang="en-US" sz="1200">
              <a:solidFill>
                <a:srgbClr val="FF6600"/>
              </a:solidFill>
            </a:endParaRPr>
          </a:p>
        </p:txBody>
      </p:sp>
      <p:sp>
        <p:nvSpPr>
          <p:cNvPr id="52227" name="Rectangle 5"/>
          <p:cNvSpPr>
            <a:spLocks noChangeArrowheads="1"/>
          </p:cNvSpPr>
          <p:nvPr/>
        </p:nvSpPr>
        <p:spPr bwMode="auto">
          <a:xfrm>
            <a:off x="2503907" y="6468383"/>
            <a:ext cx="47085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i="1" dirty="0"/>
              <a:t>(</a:t>
            </a:r>
            <a:r>
              <a:rPr lang="en-US" i="1" dirty="0" err="1"/>
              <a:t>HypoDD</a:t>
            </a:r>
            <a:r>
              <a:rPr lang="en-US" i="1" dirty="0"/>
              <a:t> locations by H. </a:t>
            </a:r>
            <a:r>
              <a:rPr lang="en-US" i="1" dirty="0" err="1" smtClean="0"/>
              <a:t>Karabulut</a:t>
            </a:r>
            <a:r>
              <a:rPr lang="en-US" i="1" dirty="0"/>
              <a:t> </a:t>
            </a:r>
            <a:r>
              <a:rPr lang="en-US" i="1" dirty="0" smtClean="0"/>
              <a:t>et al.,</a:t>
            </a:r>
            <a:r>
              <a:rPr lang="en-US" i="1" dirty="0" smtClean="0"/>
              <a:t> </a:t>
            </a:r>
            <a:r>
              <a:rPr lang="en-US" i="1" dirty="0"/>
              <a:t>2014)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7000" y="5062538"/>
            <a:ext cx="1487488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Aseismic </a:t>
            </a:r>
          </a:p>
          <a:p>
            <a:pPr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slip?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2636838" y="2455863"/>
            <a:ext cx="3441700" cy="1173162"/>
            <a:chOff x="2637303" y="2456599"/>
            <a:chExt cx="3441968" cy="1172532"/>
          </a:xfrm>
        </p:grpSpPr>
        <p:sp>
          <p:nvSpPr>
            <p:cNvPr id="52230" name="TextBox 7"/>
            <p:cNvSpPr txBox="1">
              <a:spLocks noChangeArrowheads="1"/>
            </p:cNvSpPr>
            <p:nvPr/>
          </p:nvSpPr>
          <p:spPr bwMode="auto">
            <a:xfrm>
              <a:off x="2637303" y="2982800"/>
              <a:ext cx="3441968" cy="646331"/>
            </a:xfrm>
            <a:prstGeom prst="rect">
              <a:avLst/>
            </a:prstGeom>
            <a:solidFill>
              <a:schemeClr val="bg1">
                <a:alpha val="5411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No seismoturbidite since ~1000 yr </a:t>
              </a:r>
            </a:p>
            <a:p>
              <a:pPr eaLnBrk="1" hangingPunct="1"/>
              <a:r>
                <a:rPr lang="en-US" sz="1800" b="1"/>
                <a:t>         (McHugh et al., 2014)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4410678" y="2456599"/>
              <a:ext cx="117484" cy="59340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5357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36</a:t>
            </a:fld>
            <a:r>
              <a:rPr lang="en-US" dirty="0" smtClean="0"/>
              <a:t>/39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725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6" descr="ergintav_marmara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608013"/>
            <a:ext cx="771525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5-Point Star 12"/>
          <p:cNvSpPr/>
          <p:nvPr/>
        </p:nvSpPr>
        <p:spPr>
          <a:xfrm>
            <a:off x="4724400" y="2563813"/>
            <a:ext cx="252413" cy="293687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132" name="Title 1"/>
          <p:cNvSpPr>
            <a:spLocks noGrp="1"/>
          </p:cNvSpPr>
          <p:nvPr>
            <p:ph type="title"/>
          </p:nvPr>
        </p:nvSpPr>
        <p:spPr>
          <a:xfrm>
            <a:off x="2230438" y="60325"/>
            <a:ext cx="4956175" cy="3746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6600"/>
                </a:solidFill>
                <a:latin typeface="Calibri" charset="0"/>
                <a:ea typeface="+mj-ea"/>
                <a:cs typeface="+mj-cs"/>
              </a:rPr>
              <a:t>Creep on the Central Marmara Fault?</a:t>
            </a:r>
            <a:endParaRPr lang="en-GB" sz="2400" b="1" dirty="0" smtClean="0">
              <a:solidFill>
                <a:srgbClr val="FF6600"/>
              </a:solidFill>
              <a:latin typeface="Calibri" charset="0"/>
              <a:ea typeface="+mj-ea"/>
              <a:cs typeface="+mj-cs"/>
            </a:endParaRPr>
          </a:p>
        </p:txBody>
      </p:sp>
      <p:pic>
        <p:nvPicPr>
          <p:cNvPr id="12" name="Picture 11" descr="ergintav_marmar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5099050"/>
            <a:ext cx="413067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pho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674688"/>
            <a:ext cx="2227262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Box 11"/>
          <p:cNvSpPr txBox="1">
            <a:spLocks noChangeArrowheads="1"/>
          </p:cNvSpPr>
          <p:nvPr/>
        </p:nvSpPr>
        <p:spPr bwMode="auto">
          <a:xfrm>
            <a:off x="5306237" y="5467350"/>
            <a:ext cx="17788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/>
              <a:t>Ergintav et al., </a:t>
            </a:r>
            <a:r>
              <a:rPr lang="en-US" sz="1200" i="1" dirty="0" smtClean="0"/>
              <a:t>GRL, 2014</a:t>
            </a:r>
            <a:endParaRPr lang="en-US" sz="1200" i="1" dirty="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878388" y="5743575"/>
            <a:ext cx="3443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No significant strain accumulation</a:t>
            </a:r>
          </a:p>
        </p:txBody>
      </p:sp>
      <p:pic>
        <p:nvPicPr>
          <p:cNvPr id="14" name="Picture 13" descr="DSC_084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4051690"/>
            <a:ext cx="4178300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65700" y="6533151"/>
            <a:ext cx="1401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(A. </a:t>
            </a:r>
            <a:r>
              <a:rPr lang="en-US" sz="1400" i="1" dirty="0" err="1" smtClean="0">
                <a:solidFill>
                  <a:schemeClr val="bg1"/>
                </a:solidFill>
              </a:rPr>
              <a:t>Deschamps</a:t>
            </a:r>
            <a:r>
              <a:rPr lang="en-US" sz="1400" i="1" dirty="0" smtClean="0">
                <a:solidFill>
                  <a:schemeClr val="bg1"/>
                </a:solidFill>
              </a:rPr>
              <a:t>)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9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losmap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6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5" descr="fig1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0"/>
            <a:ext cx="49117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83500" y="635000"/>
            <a:ext cx="317500" cy="571500"/>
          </a:xfrm>
          <a:prstGeom prst="rect">
            <a:avLst/>
          </a:prstGeom>
          <a:noFill/>
          <a:ln w="317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0" y="0"/>
            <a:ext cx="9029700" cy="6858000"/>
            <a:chOff x="0" y="0"/>
            <a:chExt cx="9029700" cy="6858000"/>
          </a:xfrm>
        </p:grpSpPr>
        <p:grpSp>
          <p:nvGrpSpPr>
            <p:cNvPr id="54281" name="Group 9"/>
            <p:cNvGrpSpPr>
              <a:grpSpLocks/>
            </p:cNvGrpSpPr>
            <p:nvPr/>
          </p:nvGrpSpPr>
          <p:grpSpPr bwMode="auto">
            <a:xfrm>
              <a:off x="0" y="0"/>
              <a:ext cx="9029700" cy="6858000"/>
              <a:chOff x="0" y="0"/>
              <a:chExt cx="9029700" cy="6858000"/>
            </a:xfrm>
          </p:grpSpPr>
          <p:pic>
            <p:nvPicPr>
              <p:cNvPr id="54283" name="Picture 7" descr="losmap3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316019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284" name="Picture 8" descr="profkaf3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6709" y="2578100"/>
                <a:ext cx="4572991" cy="1491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5" name="Straight Arrow Connector 14"/>
            <p:cNvCxnSpPr/>
            <p:nvPr/>
          </p:nvCxnSpPr>
          <p:spPr>
            <a:xfrm>
              <a:off x="2514600" y="2362200"/>
              <a:ext cx="1941513" cy="558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9154088" cy="6858000"/>
          </a:xfrm>
        </p:grpSpPr>
        <p:pic>
          <p:nvPicPr>
            <p:cNvPr id="54278" name="Picture 17" descr="losmap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316019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2362345" y="5207000"/>
              <a:ext cx="1954333" cy="177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4280" name="Picture 21" descr="profkaf3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709" y="4937018"/>
              <a:ext cx="4697379" cy="1518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38</a:t>
            </a:fld>
            <a:r>
              <a:rPr lang="en-US" dirty="0" smtClean="0"/>
              <a:t>/39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500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89075" y="60325"/>
            <a:ext cx="6361113" cy="3746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6600"/>
                </a:solidFill>
                <a:latin typeface="Calibri" charset="0"/>
                <a:ea typeface="+mj-ea"/>
                <a:cs typeface="+mj-cs"/>
              </a:rPr>
              <a:t>Creep along the North and East Anatolian faults</a:t>
            </a:r>
            <a:endParaRPr lang="en-GB" sz="2400" b="1" dirty="0" smtClean="0">
              <a:solidFill>
                <a:srgbClr val="FF6600"/>
              </a:solidFill>
              <a:latin typeface="Calibri" charset="0"/>
              <a:ea typeface="+mj-ea"/>
              <a:cs typeface="+mj-cs"/>
            </a:endParaRPr>
          </a:p>
        </p:txBody>
      </p:sp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588606" y="1414137"/>
            <a:ext cx="7761586" cy="4827470"/>
            <a:chOff x="417513" y="1304925"/>
            <a:chExt cx="8307387" cy="4992688"/>
          </a:xfrm>
        </p:grpSpPr>
        <p:pic>
          <p:nvPicPr>
            <p:cNvPr id="55300" name="Picture 3" descr="creep-along-naf-eaf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13" y="1304925"/>
              <a:ext cx="8307387" cy="499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1" name="TextBox 1"/>
            <p:cNvSpPr txBox="1">
              <a:spLocks noChangeArrowheads="1"/>
            </p:cNvSpPr>
            <p:nvPr/>
          </p:nvSpPr>
          <p:spPr bwMode="auto">
            <a:xfrm>
              <a:off x="2181244" y="2417480"/>
              <a:ext cx="338461" cy="44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39</a:t>
            </a:fld>
            <a:r>
              <a:rPr lang="en-US" dirty="0" smtClean="0"/>
              <a:t>/39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45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3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 </a:t>
            </a:r>
          </a:p>
        </p:txBody>
      </p:sp>
      <p:sp>
        <p:nvSpPr>
          <p:cNvPr id="55299" name="Text Box 1027"/>
          <p:cNvSpPr txBox="1">
            <a:spLocks noChangeArrowheads="1"/>
          </p:cNvSpPr>
          <p:nvPr/>
        </p:nvSpPr>
        <p:spPr bwMode="auto">
          <a:xfrm>
            <a:off x="6553200" y="5438775"/>
            <a:ext cx="188753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00" i="1" dirty="0">
                <a:latin typeface="Times New Roman" charset="0"/>
              </a:rPr>
              <a:t>(McClusky et  al., JGR, 2000)</a:t>
            </a:r>
          </a:p>
        </p:txBody>
      </p:sp>
      <p:pic>
        <p:nvPicPr>
          <p:cNvPr id="17412" name="Picture 1033" descr="E:\savunma\gp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393825"/>
            <a:ext cx="8469313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27"/>
          <p:cNvSpPr txBox="1">
            <a:spLocks noChangeArrowheads="1"/>
          </p:cNvSpPr>
          <p:nvPr/>
        </p:nvSpPr>
        <p:spPr bwMode="auto">
          <a:xfrm>
            <a:off x="1508125" y="303213"/>
            <a:ext cx="61785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6600"/>
                </a:solidFill>
              </a:rPr>
              <a:t>Tectonics of the Eastern Mediterranean Region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4</a:t>
            </a:fld>
            <a:r>
              <a:rPr lang="en-US" dirty="0" smtClean="0"/>
              <a:t>/39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22206"/>
            <a:ext cx="8310045" cy="4525963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Surface creep may commence as afterslip and continue for a long time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Presence of weak minerals may be responsible for creep along the NAF</a:t>
            </a:r>
          </a:p>
          <a:p>
            <a:r>
              <a:rPr lang="en-US" sz="2400" dirty="0" smtClean="0"/>
              <a:t>Along</a:t>
            </a:r>
            <a:r>
              <a:rPr lang="en-US" sz="2400" dirty="0"/>
              <a:t>-strike fault complexity observed at the surface is not apparent at </a:t>
            </a:r>
            <a:r>
              <a:rPr lang="en-US" sz="2400" dirty="0" smtClean="0"/>
              <a:t>depth.</a:t>
            </a:r>
            <a:r>
              <a:rPr lang="en-US" sz="2400" dirty="0"/>
              <a:t> </a:t>
            </a:r>
            <a:r>
              <a:rPr lang="en-US" sz="2400" dirty="0" smtClean="0"/>
              <a:t>Therefore, fault segmentation </a:t>
            </a:r>
            <a:r>
              <a:rPr lang="en-US" sz="2400" dirty="0"/>
              <a:t>is </a:t>
            </a:r>
            <a:r>
              <a:rPr lang="en-US" sz="2400" dirty="0" smtClean="0"/>
              <a:t>likely </a:t>
            </a:r>
            <a:r>
              <a:rPr lang="en-US" sz="2400" dirty="0"/>
              <a:t>controlled by preexisting heterogeneities and structures in the upper </a:t>
            </a:r>
            <a:r>
              <a:rPr lang="en-US" sz="2400" dirty="0" smtClean="0"/>
              <a:t>crust.</a:t>
            </a:r>
            <a:endParaRPr lang="en-US" sz="2400" dirty="0"/>
          </a:p>
          <a:p>
            <a:r>
              <a:rPr lang="en-US" sz="2400" dirty="0">
                <a:solidFill>
                  <a:srgbClr val="0000FF"/>
                </a:solidFill>
              </a:rPr>
              <a:t>L</a:t>
            </a:r>
            <a:r>
              <a:rPr lang="en-US" sz="2400" dirty="0" smtClean="0">
                <a:solidFill>
                  <a:srgbClr val="0000FF"/>
                </a:solidFill>
              </a:rPr>
              <a:t>inear </a:t>
            </a:r>
            <a:r>
              <a:rPr lang="en-US" sz="2400" dirty="0">
                <a:solidFill>
                  <a:srgbClr val="0000FF"/>
                </a:solidFill>
              </a:rPr>
              <a:t>and concentrated trough-going shear </a:t>
            </a:r>
            <a:r>
              <a:rPr lang="en-US" sz="2400" dirty="0" smtClean="0">
                <a:solidFill>
                  <a:srgbClr val="0000FF"/>
                </a:solidFill>
              </a:rPr>
              <a:t>zone supports </a:t>
            </a:r>
            <a:r>
              <a:rPr lang="en-US" sz="2400" dirty="0">
                <a:solidFill>
                  <a:srgbClr val="0000FF"/>
                </a:solidFill>
              </a:rPr>
              <a:t>the idea that continental strike-slip faults extend as discrete narrow features through the entire </a:t>
            </a:r>
            <a:r>
              <a:rPr lang="en-US" sz="2400" dirty="0" smtClean="0">
                <a:solidFill>
                  <a:srgbClr val="0000FF"/>
                </a:solidFill>
              </a:rPr>
              <a:t>crust.</a:t>
            </a:r>
            <a:endParaRPr lang="en-US" sz="2400" b="1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Subsidiary faults </a:t>
            </a:r>
            <a:r>
              <a:rPr lang="en-US" sz="2400" dirty="0">
                <a:solidFill>
                  <a:srgbClr val="000000"/>
                </a:solidFill>
              </a:rPr>
              <a:t>and </a:t>
            </a:r>
            <a:r>
              <a:rPr lang="en-US" sz="2400" dirty="0" smtClean="0">
                <a:solidFill>
                  <a:srgbClr val="000000"/>
                </a:solidFill>
              </a:rPr>
              <a:t>their slip </a:t>
            </a:r>
            <a:r>
              <a:rPr lang="en-US" sz="2400" dirty="0">
                <a:solidFill>
                  <a:srgbClr val="000000"/>
                </a:solidFill>
              </a:rPr>
              <a:t>history may </a:t>
            </a:r>
            <a:r>
              <a:rPr lang="en-US" sz="2400" dirty="0" smtClean="0">
                <a:solidFill>
                  <a:srgbClr val="000000"/>
                </a:solidFill>
              </a:rPr>
              <a:t>play </a:t>
            </a:r>
            <a:r>
              <a:rPr lang="en-US" sz="2400" dirty="0">
                <a:solidFill>
                  <a:srgbClr val="000000"/>
                </a:solidFill>
              </a:rPr>
              <a:t>a critical role in determining the size of earthquakes on </a:t>
            </a:r>
            <a:r>
              <a:rPr lang="en-US" sz="2400" dirty="0" smtClean="0">
                <a:solidFill>
                  <a:srgbClr val="000000"/>
                </a:solidFill>
              </a:rPr>
              <a:t>major faults. </a:t>
            </a:r>
          </a:p>
          <a:p>
            <a:pPr marL="0" indent="0">
              <a:buNone/>
            </a:pPr>
            <a:endParaRPr lang="en-US" sz="24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78787" y="66715"/>
            <a:ext cx="1813317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Summary</a:t>
            </a:r>
            <a:endParaRPr lang="en-A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40</a:t>
            </a:fld>
            <a:r>
              <a:rPr lang="en-US" dirty="0" smtClean="0"/>
              <a:t>/39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570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E:\savunma\19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393825"/>
            <a:ext cx="8469313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2322513" y="533400"/>
            <a:ext cx="44989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6600"/>
                </a:solidFill>
              </a:rPr>
              <a:t>Westward earthquake migration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5</a:t>
            </a:fld>
            <a:r>
              <a:rPr lang="en-US" dirty="0" smtClean="0"/>
              <a:t>/39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E:\savunma\1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393825"/>
            <a:ext cx="8469313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322513" y="533400"/>
            <a:ext cx="44989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6600"/>
                </a:solidFill>
              </a:rPr>
              <a:t>Westward earthquake migration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6</a:t>
            </a:fld>
            <a:r>
              <a:rPr lang="en-US" dirty="0" smtClean="0"/>
              <a:t>/39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advClick="0" advTm="15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E:\savunma\19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393825"/>
            <a:ext cx="8469313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322513" y="533400"/>
            <a:ext cx="44989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6600"/>
                </a:solidFill>
              </a:rPr>
              <a:t>Westward earthquake migration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7</a:t>
            </a:fld>
            <a:r>
              <a:rPr lang="en-US" dirty="0" smtClean="0"/>
              <a:t>/39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advClick="0" advTm="15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E:\savunma\19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393825"/>
            <a:ext cx="8469313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322513" y="533400"/>
            <a:ext cx="44989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6600"/>
                </a:solidFill>
              </a:rPr>
              <a:t>Westward earthquake migration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8</a:t>
            </a:fld>
            <a:r>
              <a:rPr lang="en-US" dirty="0" smtClean="0"/>
              <a:t>/39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28" descr="E:\savunma\19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393825"/>
            <a:ext cx="8469313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322513" y="533400"/>
            <a:ext cx="44989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6600"/>
                </a:solidFill>
              </a:rPr>
              <a:t>Westward earthquake migration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9538"/>
            <a:ext cx="2133600" cy="365125"/>
          </a:xfrm>
        </p:spPr>
        <p:txBody>
          <a:bodyPr/>
          <a:lstStyle/>
          <a:p>
            <a:pPr>
              <a:defRPr/>
            </a:pPr>
            <a:fld id="{BFE87F3F-721F-4544-A92E-0C17B0A81996}" type="slidenum">
              <a:rPr lang="en-US"/>
              <a:pPr>
                <a:defRPr/>
              </a:pPr>
              <a:t>9</a:t>
            </a:fld>
            <a:r>
              <a:rPr lang="en-US" dirty="0" smtClean="0"/>
              <a:t>/39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advClick="0" advTm="1500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26882</TotalTime>
  <Words>832</Words>
  <Application>Microsoft Macintosh PowerPoint</Application>
  <PresentationFormat>On-screen Show (4:3)</PresentationFormat>
  <Paragraphs>152</Paragraphs>
  <Slides>40</Slides>
  <Notes>9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Surface creep at Ismetpaşa</vt:lpstr>
      <vt:lpstr>InSAR velocity field across the Ismetpaşa segment</vt:lpstr>
      <vt:lpstr>Creep along the Ismetpaşa segment</vt:lpstr>
      <vt:lpstr>Geology along the fault</vt:lpstr>
      <vt:lpstr>History of creep at Ismetpaşa</vt:lpstr>
      <vt:lpstr>Postseismic deformation of the 1999 Izmit earthquake</vt:lpstr>
      <vt:lpstr>Postseismic deformation of the 1999 Izmit earthquake</vt:lpstr>
      <vt:lpstr>Postseismic deformation of the 1999 Izmit earthquake</vt:lpstr>
      <vt:lpstr>Postseismic deformation of the 1999 Izmit earthquake</vt:lpstr>
      <vt:lpstr>PowerPoint Presentation</vt:lpstr>
      <vt:lpstr>PowerPoint Presentation</vt:lpstr>
      <vt:lpstr>PowerPoint Presentation</vt:lpstr>
      <vt:lpstr>Geology along the fault</vt:lpstr>
      <vt:lpstr>PowerPoint Presentation</vt:lpstr>
      <vt:lpstr>Creep on the Central Marmara Fault?</vt:lpstr>
      <vt:lpstr>PowerPoint Presentation</vt:lpstr>
      <vt:lpstr>Creep along the North and East Anatolian faults</vt:lpstr>
      <vt:lpstr>PowerPoint Presentation</vt:lpstr>
    </vt:vector>
  </TitlesOfParts>
  <Company>ITU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Ziyadin Cakir</dc:creator>
  <cp:lastModifiedBy>Ziyadin Cakir</cp:lastModifiedBy>
  <cp:revision>290</cp:revision>
  <dcterms:created xsi:type="dcterms:W3CDTF">2012-10-04T06:20:07Z</dcterms:created>
  <dcterms:modified xsi:type="dcterms:W3CDTF">2014-11-08T15:44:58Z</dcterms:modified>
</cp:coreProperties>
</file>