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403" r:id="rId2"/>
    <p:sldId id="642" r:id="rId3"/>
    <p:sldId id="716" r:id="rId4"/>
    <p:sldId id="687" r:id="rId5"/>
    <p:sldId id="694" r:id="rId6"/>
    <p:sldId id="546" r:id="rId7"/>
    <p:sldId id="696" r:id="rId8"/>
    <p:sldId id="708" r:id="rId9"/>
    <p:sldId id="706" r:id="rId10"/>
    <p:sldId id="707" r:id="rId11"/>
    <p:sldId id="730" r:id="rId12"/>
    <p:sldId id="693" r:id="rId13"/>
    <p:sldId id="727" r:id="rId14"/>
    <p:sldId id="726" r:id="rId15"/>
    <p:sldId id="644" r:id="rId16"/>
    <p:sldId id="688" r:id="rId17"/>
    <p:sldId id="731" r:id="rId18"/>
    <p:sldId id="643" r:id="rId19"/>
    <p:sldId id="729" r:id="rId20"/>
    <p:sldId id="653" r:id="rId21"/>
    <p:sldId id="654" r:id="rId22"/>
    <p:sldId id="700" r:id="rId23"/>
    <p:sldId id="703" r:id="rId24"/>
    <p:sldId id="709" r:id="rId25"/>
    <p:sldId id="710" r:id="rId26"/>
    <p:sldId id="645" r:id="rId27"/>
    <p:sldId id="732" r:id="rId28"/>
    <p:sldId id="646" r:id="rId29"/>
    <p:sldId id="722" r:id="rId30"/>
    <p:sldId id="711" r:id="rId31"/>
    <p:sldId id="733" r:id="rId32"/>
    <p:sldId id="734" r:id="rId33"/>
    <p:sldId id="650" r:id="rId34"/>
    <p:sldId id="651" r:id="rId35"/>
    <p:sldId id="652" r:id="rId36"/>
    <p:sldId id="655" r:id="rId37"/>
    <p:sldId id="659" r:id="rId38"/>
    <p:sldId id="660" r:id="rId39"/>
    <p:sldId id="691" r:id="rId40"/>
    <p:sldId id="663" r:id="rId41"/>
    <p:sldId id="719" r:id="rId42"/>
    <p:sldId id="672" r:id="rId43"/>
    <p:sldId id="673" r:id="rId44"/>
    <p:sldId id="718" r:id="rId45"/>
    <p:sldId id="668" r:id="rId46"/>
    <p:sldId id="669" r:id="rId47"/>
    <p:sldId id="721" r:id="rId48"/>
    <p:sldId id="674" r:id="rId49"/>
    <p:sldId id="692" r:id="rId50"/>
    <p:sldId id="714" r:id="rId51"/>
    <p:sldId id="632" r:id="rId52"/>
    <p:sldId id="676" r:id="rId53"/>
    <p:sldId id="728" r:id="rId54"/>
    <p:sldId id="623" r:id="rId55"/>
    <p:sldId id="628" r:id="rId56"/>
    <p:sldId id="627" r:id="rId57"/>
    <p:sldId id="626" r:id="rId58"/>
    <p:sldId id="625" r:id="rId59"/>
    <p:sldId id="725" r:id="rId60"/>
    <p:sldId id="637" r:id="rId61"/>
    <p:sldId id="638" r:id="rId62"/>
    <p:sldId id="624" r:id="rId63"/>
    <p:sldId id="704" r:id="rId64"/>
    <p:sldId id="736" r:id="rId65"/>
    <p:sldId id="723" r:id="rId66"/>
    <p:sldId id="724" r:id="rId67"/>
    <p:sldId id="656" r:id="rId68"/>
    <p:sldId id="657" r:id="rId69"/>
    <p:sldId id="496" r:id="rId70"/>
    <p:sldId id="658" r:id="rId71"/>
    <p:sldId id="498" r:id="rId72"/>
    <p:sldId id="735" r:id="rId73"/>
    <p:sldId id="492" r:id="rId74"/>
    <p:sldId id="547" r:id="rId75"/>
    <p:sldId id="549" r:id="rId76"/>
    <p:sldId id="550" r:id="rId77"/>
    <p:sldId id="636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3399"/>
    <a:srgbClr val="FFFF00"/>
    <a:srgbClr val="3366F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6" autoAdjust="0"/>
    <p:restoredTop sz="99100" autoAdjust="0"/>
  </p:normalViewPr>
  <p:slideViewPr>
    <p:cSldViewPr>
      <p:cViewPr varScale="1">
        <p:scale>
          <a:sx n="73" d="100"/>
          <a:sy n="73" d="100"/>
        </p:scale>
        <p:origin x="-3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Fracking</c:v>
                </c:pt>
                <c:pt idx="1">
                  <c:v>Enhanced Oil Reovery</c:v>
                </c:pt>
                <c:pt idx="2">
                  <c:v>Enhanced Geothermal</c:v>
                </c:pt>
                <c:pt idx="3">
                  <c:v>Production</c:v>
                </c:pt>
                <c:pt idx="4">
                  <c:v>Surface Reservoir</c:v>
                </c:pt>
                <c:pt idx="5">
                  <c:v>Injection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Common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Fracking</c:v>
                </c:pt>
                <c:pt idx="1">
                  <c:v>Enhanced Oil Reovery</c:v>
                </c:pt>
                <c:pt idx="2">
                  <c:v>Enhanced Geothermal</c:v>
                </c:pt>
                <c:pt idx="3">
                  <c:v>Production</c:v>
                </c:pt>
                <c:pt idx="4">
                  <c:v>Surface Reservoir</c:v>
                </c:pt>
                <c:pt idx="5">
                  <c:v>Injection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Rare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Fracking</c:v>
                </c:pt>
                <c:pt idx="1">
                  <c:v>Enhanced Oil Reovery</c:v>
                </c:pt>
                <c:pt idx="2">
                  <c:v>Enhanced Geothermal</c:v>
                </c:pt>
                <c:pt idx="3">
                  <c:v>Production</c:v>
                </c:pt>
                <c:pt idx="4">
                  <c:v>Surface Reservoir</c:v>
                </c:pt>
                <c:pt idx="5">
                  <c:v>Injection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1.8</c:v>
                </c:pt>
                <c:pt idx="2">
                  <c:v>2.5</c:v>
                </c:pt>
                <c:pt idx="3">
                  <c:v>5</c:v>
                </c:pt>
                <c:pt idx="4">
                  <c:v>4.8</c:v>
                </c:pt>
                <c:pt idx="5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3579008"/>
        <c:axId val="76621504"/>
        <c:axId val="0"/>
      </c:bar3DChart>
      <c:catAx>
        <c:axId val="233579008"/>
        <c:scaling>
          <c:orientation val="minMax"/>
        </c:scaling>
        <c:delete val="0"/>
        <c:axPos val="l"/>
        <c:majorTickMark val="out"/>
        <c:minorTickMark val="none"/>
        <c:tickLblPos val="nextTo"/>
        <c:crossAx val="76621504"/>
        <c:crosses val="autoZero"/>
        <c:auto val="1"/>
        <c:lblAlgn val="ctr"/>
        <c:lblOffset val="100"/>
        <c:noMultiLvlLbl val="0"/>
      </c:catAx>
      <c:valAx>
        <c:axId val="76621504"/>
        <c:scaling>
          <c:orientation val="minMax"/>
          <c:max val="8"/>
          <c:min val="0"/>
        </c:scaling>
        <c:delete val="0"/>
        <c:axPos val="b"/>
        <c:majorGridlines/>
        <c:numFmt formatCode="General" sourceLinked="1"/>
        <c:majorTickMark val="in"/>
        <c:minorTickMark val="in"/>
        <c:tickLblPos val="nextTo"/>
        <c:crossAx val="233579008"/>
        <c:crosses val="autoZero"/>
        <c:crossBetween val="between"/>
        <c:majorUnit val="2"/>
      </c:valAx>
    </c:plotArea>
    <c:legend>
      <c:legendPos val="r"/>
      <c:legendEntry>
        <c:idx val="0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0F58E-E269-41C6-8EEA-803E6EC4D213}" type="datetimeFigureOut">
              <a:rPr lang="en-US" smtClean="0"/>
              <a:t>11/3/2014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13395-D480-43F3-83BD-3C7DBBA32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79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8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/commons/f/f3/</a:t>
            </a:r>
            <a:r>
              <a:rPr lang="en-US" dirty="0" err="1" smtClean="0"/>
              <a:t>Paradox_Valley_Unit_Map.png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39F54-38FF-504D-8113-2C72E5F186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5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Re-drafted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Ake</a:t>
            </a:r>
            <a:r>
              <a:rPr lang="en-US" baseline="0" dirty="0" smtClean="0"/>
              <a:t> et al figure and added the stresses and pressures.</a:t>
            </a:r>
          </a:p>
          <a:p>
            <a:r>
              <a:rPr lang="en-US" baseline="0" dirty="0" smtClean="0"/>
              <a:t>They found that when the injection pressure corrected to 4.3 km depth reached ~80MPa, seismicity began</a:t>
            </a:r>
          </a:p>
          <a:p>
            <a:r>
              <a:rPr lang="en-US" baseline="0" dirty="0" smtClean="0"/>
              <a:t>Only one group of earthquakes fairly close to the well “turned on and off” with the injection pressure.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39F54-38FF-504D-8113-2C72E5F186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55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Re-drafted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Ake</a:t>
            </a:r>
            <a:r>
              <a:rPr lang="en-US" baseline="0" dirty="0" smtClean="0"/>
              <a:t> et al figure and added the stresses and pressures.</a:t>
            </a:r>
          </a:p>
          <a:p>
            <a:r>
              <a:rPr lang="en-US" baseline="0" dirty="0" smtClean="0"/>
              <a:t>They found that when the injection pressure corrected to 4.3 km depth reached ~80MPa, seismicity began</a:t>
            </a:r>
          </a:p>
          <a:p>
            <a:r>
              <a:rPr lang="en-US" baseline="0" dirty="0" smtClean="0"/>
              <a:t>Only one group of earthquakes fairly close to the well “turned on and off” with the injection pressure.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39F54-38FF-504D-8113-2C72E5F186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5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Hydraulic fracturing is used to increase the permeability of </a:t>
            </a:r>
            <a:r>
              <a:rPr lang="en-US" dirty="0" err="1" smtClean="0"/>
              <a:t>shales</a:t>
            </a:r>
            <a:r>
              <a:rPr lang="en-US" dirty="0" smtClean="0"/>
              <a:t> or coal seams so as to produce natural gas.  These wells also produce formation brines and </a:t>
            </a:r>
            <a:r>
              <a:rPr lang="en-US" dirty="0" err="1" smtClean="0"/>
              <a:t>fracking</a:t>
            </a:r>
            <a:r>
              <a:rPr lang="en-US" dirty="0" smtClean="0"/>
              <a:t> compounds that are usually disposed by injection down deep wells.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838AD-39B8-8146-8AF7-16742425475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Cogdell</a:t>
            </a:r>
            <a:r>
              <a:rPr lang="en-US" dirty="0" smtClean="0"/>
              <a:t> (p~0.01)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93001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7544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0703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6248400"/>
            <a:ext cx="1857375" cy="39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7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520" y="6248400"/>
            <a:ext cx="1857375" cy="39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7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74934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253726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0988"/>
            <a:ext cx="4038600" cy="4621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0988"/>
            <a:ext cx="4038600" cy="4621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8909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5218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534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28196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34922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28134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96963" y="228600"/>
            <a:ext cx="70818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0988"/>
            <a:ext cx="8229600" cy="46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75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advClick="0"/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190.png"/><Relationship Id="rId4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10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10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381000"/>
            <a:ext cx="741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Induced Seismicity: Fundamentals, New Observations and Outstanding Challenges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0764" y="1371600"/>
            <a:ext cx="2620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William L. Ellsworth</a:t>
            </a:r>
          </a:p>
          <a:p>
            <a:pPr algn="ctr"/>
            <a:r>
              <a:rPr lang="en-US" sz="1600" dirty="0" smtClean="0"/>
              <a:t>U. S. Geological </a:t>
            </a:r>
            <a:r>
              <a:rPr lang="en-US" sz="1600" dirty="0" smtClean="0"/>
              <a:t>Survey</a:t>
            </a:r>
            <a:endParaRPr lang="en-US" sz="1600" dirty="0" smtClean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63453"/>
            <a:ext cx="1714500" cy="62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96"/>
          <a:stretch/>
        </p:blipFill>
        <p:spPr>
          <a:xfrm>
            <a:off x="3096898" y="2333805"/>
            <a:ext cx="3048000" cy="36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48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mparemaps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981200"/>
            <a:ext cx="5162006" cy="4255961"/>
          </a:xfrm>
          <a:prstGeom prst="rect">
            <a:avLst/>
          </a:prstGeom>
        </p:spPr>
      </p:pic>
      <p:pic>
        <p:nvPicPr>
          <p:cNvPr id="5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68" y="68989"/>
            <a:ext cx="2461991" cy="18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2743200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rate of earthquakes implies higher hazard.</a:t>
            </a:r>
          </a:p>
          <a:p>
            <a:endParaRPr lang="en-US" sz="1600" dirty="0"/>
          </a:p>
          <a:p>
            <a:r>
              <a:rPr lang="en-US" sz="1600" dirty="0" smtClean="0"/>
              <a:t>But how much higher?</a:t>
            </a:r>
          </a:p>
          <a:p>
            <a:endParaRPr lang="en-US" sz="1600" dirty="0" smtClean="0"/>
          </a:p>
          <a:p>
            <a:r>
              <a:rPr lang="en-US" sz="1600" dirty="0" smtClean="0"/>
              <a:t>And where has the hazard increased?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57149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Hazard model for the central and eastern U</a:t>
            </a:r>
            <a:r>
              <a:rPr lang="en-US" sz="2400" dirty="0" smtClean="0"/>
              <a:t>. S. </a:t>
            </a:r>
            <a:r>
              <a:rPr lang="en-US" sz="2400" dirty="0" smtClean="0"/>
              <a:t>primarily based on past seismicity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671743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71495"/>
            <a:ext cx="493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Increased </a:t>
            </a:r>
            <a:r>
              <a:rPr lang="en-US" sz="2400" dirty="0" smtClean="0"/>
              <a:t>Earthquake Activity in the U. S. Midcontinent </a:t>
            </a:r>
          </a:p>
        </p:txBody>
      </p:sp>
      <p:pic>
        <p:nvPicPr>
          <p:cNvPr id="5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68" y="68989"/>
            <a:ext cx="2461991" cy="18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2743200"/>
            <a:ext cx="304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rate of earthquakes implies higher hazard.</a:t>
            </a:r>
          </a:p>
          <a:p>
            <a:endParaRPr lang="en-US" sz="1600" dirty="0"/>
          </a:p>
          <a:p>
            <a:r>
              <a:rPr lang="en-US" sz="1600" dirty="0" smtClean="0"/>
              <a:t>But how much higher?</a:t>
            </a:r>
          </a:p>
          <a:p>
            <a:endParaRPr lang="en-US" sz="1600" dirty="0" smtClean="0"/>
          </a:p>
          <a:p>
            <a:r>
              <a:rPr lang="en-US" sz="1600" dirty="0" smtClean="0"/>
              <a:t>And where has the hazard increased?</a:t>
            </a:r>
            <a:endParaRPr lang="en-US" sz="1600" dirty="0"/>
          </a:p>
        </p:txBody>
      </p:sp>
      <p:pic>
        <p:nvPicPr>
          <p:cNvPr id="7" name="Picture 3" descr="C:\Users\ellsworth\Documents\FY 2015\Travel\Corsica\talks\Earthquakes October 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7474"/>
            <a:ext cx="5330424" cy="30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7490" y="5334000"/>
            <a:ext cx="374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Earthquakes for October, 2014</a:t>
            </a:r>
          </a:p>
          <a:p>
            <a:pPr algn="ctr"/>
            <a:r>
              <a:rPr lang="en-US" dirty="0" smtClean="0"/>
              <a:t>Magnitude ≥ 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796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C:\Users\ellsworth\Documents\FY 2014\Travel\Banff\talk\2014_pga2pct50y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575" y="228138"/>
            <a:ext cx="2722625" cy="20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7462" y="957581"/>
            <a:ext cx="3331282" cy="4631570"/>
            <a:chOff x="217462" y="957581"/>
            <a:chExt cx="3331282" cy="4631570"/>
          </a:xfrm>
        </p:grpSpPr>
        <p:pic>
          <p:nvPicPr>
            <p:cNvPr id="13" name="Picture 1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37" y="957581"/>
              <a:ext cx="1898650" cy="34190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7462" y="4419600"/>
              <a:ext cx="275433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Rubinstein, J. L., Ellsworth, W. L., McGarr, A., and Benz, H., 2014, </a:t>
              </a:r>
              <a:r>
                <a:rPr lang="en-US" sz="1000" dirty="0"/>
                <a:t>The 2001 – Present Triggered Earthquake Sequence in the Raton Basin of Northern New Mexico and Southern </a:t>
              </a:r>
              <a:r>
                <a:rPr lang="en-US" sz="1000" dirty="0" smtClean="0"/>
                <a:t>Colorado, </a:t>
              </a:r>
              <a:r>
                <a:rPr lang="en-US" sz="1000" i="1" dirty="0" smtClean="0"/>
                <a:t>Bull. </a:t>
              </a:r>
              <a:r>
                <a:rPr lang="en-US" sz="1000" i="1" dirty="0" err="1" smtClean="0"/>
                <a:t>Seismol</a:t>
              </a:r>
              <a:r>
                <a:rPr lang="en-US" sz="1000" i="1" dirty="0" smtClean="0"/>
                <a:t>. Soc. Am.</a:t>
              </a:r>
              <a:endParaRPr lang="en-US" sz="1000" dirty="0"/>
            </a:p>
            <a:p>
              <a:r>
                <a:rPr lang="en-US" sz="1000" dirty="0" smtClean="0"/>
                <a:t> </a:t>
              </a:r>
              <a:endParaRPr lang="en-US" sz="10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2445435" y="1268186"/>
              <a:ext cx="1103309" cy="846251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2347887" y="1556076"/>
            <a:ext cx="3518188" cy="4941522"/>
            <a:chOff x="2347887" y="1556076"/>
            <a:chExt cx="3518188" cy="494152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686" y="2985266"/>
              <a:ext cx="2023044" cy="2804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347887" y="5943600"/>
              <a:ext cx="351818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cs typeface="Arial" pitchFamily="34" charset="0"/>
                </a:rPr>
                <a:t>Frohlich, C., 2012, </a:t>
              </a:r>
              <a:r>
                <a:rPr lang="en-US" sz="1000" i="1" dirty="0" smtClean="0">
                  <a:cs typeface="Arial" pitchFamily="34" charset="0"/>
                </a:rPr>
                <a:t>Two-year </a:t>
              </a:r>
              <a:r>
                <a:rPr lang="en-US" sz="1000" i="1" dirty="0">
                  <a:cs typeface="Arial" pitchFamily="34" charset="0"/>
                </a:rPr>
                <a:t>survey comparing earthquake activity </a:t>
              </a:r>
              <a:r>
                <a:rPr lang="en-US" sz="1000" i="1" dirty="0" smtClean="0">
                  <a:cs typeface="Arial" pitchFamily="34" charset="0"/>
                </a:rPr>
                <a:t>and injection-well </a:t>
              </a:r>
              <a:r>
                <a:rPr lang="en-US" sz="1000" i="1" dirty="0">
                  <a:cs typeface="Arial" pitchFamily="34" charset="0"/>
                </a:rPr>
                <a:t>locations in the Barnett Shale, </a:t>
              </a:r>
              <a:r>
                <a:rPr lang="en-US" sz="1000" i="1" dirty="0" smtClean="0">
                  <a:cs typeface="Arial" pitchFamily="34" charset="0"/>
                </a:rPr>
                <a:t>Texas</a:t>
              </a:r>
              <a:r>
                <a:rPr lang="en-US" sz="1000" dirty="0" smtClean="0">
                  <a:cs typeface="Arial" pitchFamily="34" charset="0"/>
                </a:rPr>
                <a:t>. Proc. Natl. Acad. Sci.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4015980" y="1556076"/>
              <a:ext cx="1" cy="1389832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4320120" y="1393258"/>
            <a:ext cx="4823880" cy="4827340"/>
            <a:chOff x="4320120" y="1393258"/>
            <a:chExt cx="4823880" cy="4827340"/>
          </a:xfrm>
        </p:grpSpPr>
        <p:pic>
          <p:nvPicPr>
            <p:cNvPr id="9" name="Picture 2" descr="C:\Users\ellsworth\Documents\Research\Induced Seismicity\Guy Arkansas\F3.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436732"/>
              <a:ext cx="3315044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715000" y="5358824"/>
              <a:ext cx="3429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Horton, S., 2012, </a:t>
              </a:r>
              <a:r>
                <a:rPr lang="en-US" sz="1000" i="1" dirty="0" smtClean="0"/>
                <a:t>Disposal of </a:t>
              </a:r>
              <a:r>
                <a:rPr lang="en-US" sz="1000" i="1" dirty="0" err="1" smtClean="0"/>
                <a:t>Hydrofracking</a:t>
              </a:r>
              <a:r>
                <a:rPr lang="en-US" sz="1000" i="1" dirty="0" smtClean="0"/>
                <a:t> Waste Fluid by Injection into Subsurface Aquifers Triggers Earthquake Swarm in Central Arkansas with Potential for Damaging Earthquake; Seismological Research Letters</a:t>
              </a:r>
              <a:r>
                <a:rPr lang="en-US" sz="1000" dirty="0" smtClean="0"/>
                <a:t>, v. 83</a:t>
              </a:r>
              <a:r>
                <a:rPr lang="en-US" sz="1000" dirty="0"/>
                <a:t>.</a:t>
              </a:r>
              <a:endParaRPr lang="en-US" sz="1000" i="1" dirty="0"/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4320120" y="1393258"/>
              <a:ext cx="1371220" cy="2188142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4876800" y="381000"/>
            <a:ext cx="4144423" cy="2687598"/>
            <a:chOff x="4876800" y="381000"/>
            <a:chExt cx="4144423" cy="2687598"/>
          </a:xfrm>
        </p:grpSpPr>
        <p:sp>
          <p:nvSpPr>
            <p:cNvPr id="5" name="TextBox 4"/>
            <p:cNvSpPr txBox="1"/>
            <p:nvPr/>
          </p:nvSpPr>
          <p:spPr>
            <a:xfrm>
              <a:off x="5529562" y="2514600"/>
              <a:ext cx="3491661" cy="553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W.-Y. Kim, Induced seismicity associated with fluid</a:t>
              </a:r>
            </a:p>
            <a:p>
              <a:r>
                <a:rPr lang="en-US" sz="1000" dirty="0"/>
                <a:t>injection into a deep well in Youngstown, Ohio.</a:t>
              </a:r>
            </a:p>
            <a:p>
              <a:r>
                <a:rPr lang="en-US" sz="1000" dirty="0"/>
                <a:t>J. </a:t>
              </a:r>
              <a:r>
                <a:rPr lang="en-US" sz="1000" dirty="0" err="1"/>
                <a:t>Geophys</a:t>
              </a:r>
              <a:r>
                <a:rPr lang="en-US" sz="1000" dirty="0"/>
                <a:t>. Res. 10.1002/jgrb.50247 (2013)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876800" y="381000"/>
              <a:ext cx="4109521" cy="2024516"/>
              <a:chOff x="4876800" y="381000"/>
              <a:chExt cx="4109521" cy="2024516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4466" y="381000"/>
                <a:ext cx="3421855" cy="20245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9" name="Straight Arrow Connector 28"/>
              <p:cNvCxnSpPr/>
              <p:nvPr/>
            </p:nvCxnSpPr>
            <p:spPr bwMode="auto">
              <a:xfrm flipH="1" flipV="1">
                <a:off x="4876800" y="957581"/>
                <a:ext cx="652764" cy="31488"/>
              </a:xfrm>
              <a:prstGeom prst="straightConnector1">
                <a:avLst/>
              </a:prstGeom>
              <a:solidFill>
                <a:schemeClr val="accent1">
                  <a:alpha val="25000"/>
                </a:schemeClr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79826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llsworth\Documents\FY 2014\Travel\Banff\talk\FEMA seismic hazard analy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58" y="253015"/>
            <a:ext cx="4970542" cy="36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3886200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Induced seismicity presents some formidable challenges as the location of future activity, its duration and magnitude distribution are poorly know at present.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" y="3037272"/>
            <a:ext cx="3650133" cy="275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667000" y="3276600"/>
            <a:ext cx="515858" cy="0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556136" y="5932714"/>
            <a:ext cx="3518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cs typeface="Arial" pitchFamily="34" charset="0"/>
              </a:rPr>
              <a:t>McGarr, 2014, </a:t>
            </a:r>
            <a:r>
              <a:rPr lang="en-US" sz="1000" i="1" dirty="0"/>
              <a:t>Maximum magnitude earthquakes </a:t>
            </a:r>
            <a:r>
              <a:rPr lang="en-US" sz="1000" i="1" dirty="0" smtClean="0"/>
              <a:t>induced by </a:t>
            </a:r>
            <a:r>
              <a:rPr lang="en-US" sz="1000" i="1" dirty="0"/>
              <a:t>fluid </a:t>
            </a:r>
            <a:r>
              <a:rPr lang="en-US" sz="1000" i="1" dirty="0" smtClean="0"/>
              <a:t>injection</a:t>
            </a:r>
            <a:r>
              <a:rPr lang="en-US" sz="1000" dirty="0" smtClean="0"/>
              <a:t>, J. </a:t>
            </a:r>
            <a:r>
              <a:rPr lang="en-US" sz="1000" dirty="0" err="1" smtClean="0"/>
              <a:t>Geophys</a:t>
            </a:r>
            <a:r>
              <a:rPr lang="en-US" sz="1000" dirty="0" smtClean="0"/>
              <a:t>. Res.</a:t>
            </a:r>
            <a:endParaRPr lang="en-US" sz="1000" dirty="0" smtClean="0"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6529" y="3886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McGarr proposed that the maximum magnitude is limited by the total injected volume.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6529" y="48768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Kerenan</a:t>
            </a:r>
            <a:r>
              <a:rPr lang="en-US" dirty="0" smtClean="0"/>
              <a:t> et al. proposed fewer wells were involved in inducing the largest injection-induced earthquake in Oklahoma.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372730" y="6019800"/>
            <a:ext cx="434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Keranen, K.M., Savage, H.M., </a:t>
            </a:r>
            <a:r>
              <a:rPr lang="en-US" sz="1000" dirty="0" err="1" smtClean="0"/>
              <a:t>Abers</a:t>
            </a:r>
            <a:r>
              <a:rPr lang="en-US" sz="1000" dirty="0" smtClean="0"/>
              <a:t>, J.A., and Cochran, E.S., 2013, </a:t>
            </a:r>
            <a:r>
              <a:rPr lang="en-US" sz="1000" i="1" dirty="0"/>
              <a:t>Potentially induced </a:t>
            </a:r>
            <a:r>
              <a:rPr lang="en-US" sz="1000" i="1" dirty="0" smtClean="0"/>
              <a:t>earthquakes </a:t>
            </a:r>
            <a:r>
              <a:rPr lang="en-US" sz="1000" i="1" dirty="0"/>
              <a:t>in Oklahoma, USA: </a:t>
            </a:r>
            <a:r>
              <a:rPr lang="en-US" sz="1000" i="1" dirty="0" smtClean="0"/>
              <a:t>Links </a:t>
            </a:r>
            <a:r>
              <a:rPr lang="en-US" sz="1000" i="1" dirty="0"/>
              <a:t>between wastewater injection and the 2011 Mw </a:t>
            </a:r>
            <a:r>
              <a:rPr lang="en-US" sz="1000" i="1" dirty="0" smtClean="0"/>
              <a:t>5.7 earthquake sequence, Geology</a:t>
            </a:r>
            <a:r>
              <a:rPr lang="en-US" sz="1000" dirty="0" smtClean="0"/>
              <a:t>.,</a:t>
            </a:r>
            <a:r>
              <a:rPr lang="en-US" sz="1000" dirty="0"/>
              <a:t> </a:t>
            </a:r>
            <a:r>
              <a:rPr lang="en-US" sz="1000" dirty="0" smtClean="0"/>
              <a:t>doi:10.1130/G34045.1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35370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llsworth\Documents\FY 2014\Travel\Banff\talk\FEMA seismic hazard analy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58" y="253015"/>
            <a:ext cx="4970542" cy="36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2121" y="1948703"/>
            <a:ext cx="3795830" cy="4535131"/>
            <a:chOff x="4482223" y="1207532"/>
            <a:chExt cx="4140938" cy="4947454"/>
          </a:xfrm>
        </p:grpSpPr>
        <p:grpSp>
          <p:nvGrpSpPr>
            <p:cNvPr id="6" name="Group 5"/>
            <p:cNvGrpSpPr/>
            <p:nvPr/>
          </p:nvGrpSpPr>
          <p:grpSpPr>
            <a:xfrm>
              <a:off x="5399461" y="1207532"/>
              <a:ext cx="2894135" cy="4426394"/>
              <a:chOff x="4954465" y="1858617"/>
              <a:chExt cx="2894135" cy="4426394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4954465" y="1858617"/>
                <a:ext cx="2894135" cy="442639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pic>
            <p:nvPicPr>
              <p:cNvPr id="13" name="Picture 12" descr="C:\Users\ellsworth\Documents\Research\Induced Seismicity\Texas\Timpson\January 25 2013\ETX01.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442275" y="1584467"/>
                <a:ext cx="1886356" cy="2679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 descr="C:\Users\ellsworth\Documents\Research\Induced Seismicity\Texas\Timpson\January 25 2013\ETX01.v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441449" y="3833704"/>
                <a:ext cx="1857522" cy="2667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Oval 14"/>
              <p:cNvSpPr/>
              <p:nvPr/>
            </p:nvSpPr>
            <p:spPr bwMode="auto">
              <a:xfrm>
                <a:off x="6048378" y="2438398"/>
                <a:ext cx="76200" cy="762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5734052" y="3286126"/>
                <a:ext cx="76200" cy="762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010258" y="4286252"/>
                <a:ext cx="76200" cy="76200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346561" y="5631766"/>
              <a:ext cx="3276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</a:t>
              </a:r>
              <a:r>
                <a:rPr lang="en-US" sz="1400" baseline="-25000" dirty="0" smtClean="0"/>
                <a:t>w</a:t>
              </a:r>
              <a:r>
                <a:rPr lang="en-US" sz="1400" dirty="0" smtClean="0"/>
                <a:t> 4.1 January 25,2013 Timpson, Texas Earthquake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8478" y="1702302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55% g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65578" y="2550030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62% g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82223" y="3635167"/>
              <a:ext cx="917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smtClean="0"/>
                <a:t>22 cm/s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26814" y="3266840"/>
              <a:ext cx="8643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Velocity</a:t>
              </a:r>
              <a:endParaRPr lang="en-US" sz="1400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267200" y="6004219"/>
            <a:ext cx="4495800" cy="428237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1400" b="0" dirty="0" smtClean="0">
                <a:solidFill>
                  <a:schemeClr val="tx1"/>
                </a:solidFill>
              </a:rPr>
              <a:t>M</a:t>
            </a:r>
            <a:r>
              <a:rPr lang="en-US" sz="1400" b="0" baseline="-25000" dirty="0" smtClean="0">
                <a:solidFill>
                  <a:schemeClr val="tx1"/>
                </a:solidFill>
              </a:rPr>
              <a:t>w </a:t>
            </a:r>
            <a:r>
              <a:rPr lang="en-US" sz="1400" b="0" kern="0" dirty="0" smtClean="0">
                <a:solidFill>
                  <a:schemeClr val="tx1"/>
                </a:solidFill>
                <a:latin typeface="+mn-lt"/>
              </a:rPr>
              <a:t>4.3  October 2, 2014</a:t>
            </a:r>
          </a:p>
          <a:p>
            <a:r>
              <a:rPr lang="en-US" sz="1400" b="0" kern="0" dirty="0" smtClean="0">
                <a:solidFill>
                  <a:schemeClr val="tx1"/>
                </a:solidFill>
                <a:latin typeface="+mn-lt"/>
              </a:rPr>
              <a:t>Anthony, Kansas Earthquake</a:t>
            </a:r>
            <a:endParaRPr lang="en-US" sz="1400" b="0" kern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3064" y="4053518"/>
            <a:ext cx="5218536" cy="1919122"/>
            <a:chOff x="1295399" y="3936739"/>
            <a:chExt cx="7696201" cy="2830286"/>
          </a:xfrm>
        </p:grpSpPr>
        <p:grpSp>
          <p:nvGrpSpPr>
            <p:cNvPr id="19" name="Group 18"/>
            <p:cNvGrpSpPr/>
            <p:nvPr/>
          </p:nvGrpSpPr>
          <p:grpSpPr>
            <a:xfrm>
              <a:off x="1295399" y="3936739"/>
              <a:ext cx="3679371" cy="2830286"/>
              <a:chOff x="533400" y="1850571"/>
              <a:chExt cx="3679371" cy="2830286"/>
            </a:xfrm>
          </p:grpSpPr>
          <p:pic>
            <p:nvPicPr>
              <p:cNvPr id="20" name="Picture 3" descr="C:\Users\ellsworth\Documents\Research\Induced Seismicity\Kansas\Mississippi Lime Play\October 2 2014\KAN08_acc_g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5" t="7825" r="3297" b="3704"/>
              <a:stretch/>
            </p:blipFill>
            <p:spPr bwMode="auto">
              <a:xfrm>
                <a:off x="533400" y="1850571"/>
                <a:ext cx="3679371" cy="283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 bwMode="auto">
              <a:xfrm>
                <a:off x="1807028" y="2819400"/>
                <a:ext cx="69849" cy="69849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279214" y="2727597"/>
                <a:ext cx="7809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 smtClean="0"/>
                  <a:t>70</a:t>
                </a:r>
                <a:r>
                  <a:rPr lang="en-US" sz="1400" dirty="0" smtClean="0"/>
                  <a:t>% </a:t>
                </a:r>
                <a:r>
                  <a:rPr lang="en-US" sz="1400" dirty="0" smtClean="0"/>
                  <a:t>g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79570" y="3936739"/>
              <a:ext cx="3712030" cy="2830286"/>
              <a:chOff x="4517571" y="1850571"/>
              <a:chExt cx="3712030" cy="2830286"/>
            </a:xfrm>
          </p:grpSpPr>
          <p:pic>
            <p:nvPicPr>
              <p:cNvPr id="24" name="Picture 4" descr="C:\Users\ellsworth\Documents\Research\Induced Seismicity\Kansas\Mississippi Lime Play\October 2 2014\KAN08_vel_cm.s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" t="7825" r="3847" b="3704"/>
              <a:stretch/>
            </p:blipFill>
            <p:spPr bwMode="auto">
              <a:xfrm>
                <a:off x="4517571" y="1850571"/>
                <a:ext cx="3712030" cy="2830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Oval 24"/>
              <p:cNvSpPr/>
              <p:nvPr/>
            </p:nvSpPr>
            <p:spPr bwMode="auto">
              <a:xfrm>
                <a:off x="5834742" y="3511551"/>
                <a:ext cx="69849" cy="69849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016769" y="3330489"/>
                <a:ext cx="1201426" cy="408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/>
                  <a:t>1</a:t>
                </a:r>
                <a:r>
                  <a:rPr lang="en-US" sz="1200" dirty="0" smtClean="0"/>
                  <a:t>2 </a:t>
                </a:r>
                <a:r>
                  <a:rPr lang="en-US" sz="1200" dirty="0" smtClean="0"/>
                  <a:t>cm/s</a:t>
                </a:r>
                <a:endParaRPr lang="en-US" sz="1200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28600" y="457200"/>
            <a:ext cx="388620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Progress is being made in determining the ground motion prediction equations from near-source recordings of induced earthquakes.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39000" y="3891891"/>
            <a:ext cx="792305" cy="282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Velocity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4379099" y="3879065"/>
            <a:ext cx="1282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Acceleration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331771" y="2376589"/>
            <a:ext cx="1282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Acceleration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268817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10600" cy="56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304800"/>
            <a:ext cx="55629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Mechanics of </a:t>
            </a:r>
            <a:r>
              <a:rPr lang="en-US" sz="2400" dirty="0" smtClean="0"/>
              <a:t>Induced </a:t>
            </a:r>
            <a:r>
              <a:rPr lang="en-US" sz="2400" dirty="0"/>
              <a:t>E</a:t>
            </a:r>
            <a:r>
              <a:rPr lang="en-US" sz="2400" dirty="0" smtClean="0"/>
              <a:t>arthquakes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21850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9153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62000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Mechanics of </a:t>
            </a:r>
            <a:r>
              <a:rPr lang="en-US" sz="2400" dirty="0" smtClean="0"/>
              <a:t>Induced </a:t>
            </a:r>
            <a:r>
              <a:rPr lang="en-US" sz="2400" dirty="0" smtClean="0"/>
              <a:t>Earthquakes</a:t>
            </a:r>
          </a:p>
          <a:p>
            <a:pPr algn="ctr"/>
            <a:r>
              <a:rPr lang="en-US" sz="2400" dirty="0" smtClean="0"/>
              <a:t>Bulk Stress </a:t>
            </a:r>
            <a:r>
              <a:rPr lang="en-US" sz="2400" dirty="0" smtClean="0"/>
              <a:t>Effect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9096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8162925" cy="338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5181600"/>
            <a:ext cx="35181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cs typeface="Arial" pitchFamily="34" charset="0"/>
              </a:rPr>
              <a:t>Gonzales, et al., 2012, </a:t>
            </a:r>
            <a:r>
              <a:rPr lang="en-US" sz="1000" i="1" dirty="0"/>
              <a:t>The 2011 Lorca earthquake slip </a:t>
            </a:r>
            <a:r>
              <a:rPr lang="en-US" sz="1000" i="1" dirty="0" smtClean="0"/>
              <a:t>distribution controlled </a:t>
            </a:r>
            <a:r>
              <a:rPr lang="en-US" sz="1000" i="1" dirty="0"/>
              <a:t>by groundwater crustal unloading</a:t>
            </a:r>
            <a:r>
              <a:rPr lang="en-US" sz="1000" dirty="0" smtClean="0"/>
              <a:t>, Nature, </a:t>
            </a:r>
            <a:r>
              <a:rPr lang="en-US" sz="1000" dirty="0"/>
              <a:t>DOI: </a:t>
            </a:r>
            <a:r>
              <a:rPr lang="en-US" sz="1000" dirty="0" smtClean="0"/>
              <a:t>10.1038/NGEO1610.</a:t>
            </a:r>
            <a:endParaRPr lang="en-US" sz="1000" dirty="0" smtClean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779" y="533400"/>
            <a:ext cx="710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Reverse fault reactivation by unclamping due to groundwater pumping in Lorca, Spain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89912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lsworth\Documents\FY 2012\Travel\SPE-SGE workshop Broomfield CO\talk\fig7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1295400"/>
            <a:ext cx="3550599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381666" y="1378327"/>
                <a:ext cx="38862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Ancient faults can be reactivated by 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decreasing the effective normal stress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sz="16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𝑐𝑟𝑖𝑡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en-US" sz="2800" i="1" baseline="-2500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pPr/>
                <a:endParaRPr lang="en-US" sz="32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/>
                  <a:t>Faults occur on a wide variety of scales and are found in virtually every geologic setting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1600" dirty="0"/>
                  <a:t>The Earth’s crust is in a near critical failure state everywhere</a:t>
                </a:r>
              </a:p>
              <a:p>
                <a:pPr/>
                <a:endParaRPr lang="en-US" sz="3200" dirty="0" smtClean="0">
                  <a:solidFill>
                    <a:schemeClr val="tx1"/>
                  </a:solidFill>
                </a:endParaRPr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666" y="1378327"/>
                <a:ext cx="3886200" cy="4524315"/>
              </a:xfrm>
              <a:prstGeom prst="rect">
                <a:avLst/>
              </a:prstGeom>
              <a:blipFill rotWithShape="1">
                <a:blip r:embed="rId3"/>
                <a:stretch>
                  <a:fillRect l="-628" r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600200" y="304800"/>
            <a:ext cx="55629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Mechanics of </a:t>
            </a:r>
            <a:r>
              <a:rPr lang="en-US" sz="2400" dirty="0" smtClean="0"/>
              <a:t>Induced </a:t>
            </a:r>
            <a:r>
              <a:rPr lang="en-US" sz="2400" dirty="0" smtClean="0"/>
              <a:t>Earthquakes</a:t>
            </a:r>
          </a:p>
          <a:p>
            <a:pPr algn="ctr"/>
            <a:r>
              <a:rPr lang="en-US" sz="2400" dirty="0" smtClean="0"/>
              <a:t>Pore Pressure Effect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14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0" y="1591955"/>
            <a:ext cx="4419600" cy="3080379"/>
            <a:chOff x="4038600" y="1211580"/>
            <a:chExt cx="5033964" cy="3508580"/>
          </a:xfrm>
          <a:effectLst/>
        </p:grpSpPr>
        <p:pic>
          <p:nvPicPr>
            <p:cNvPr id="3" name="Picture 3" descr="1.t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211580"/>
              <a:ext cx="5033964" cy="3116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8100000" sx="101000" sy="101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4"/>
            <p:cNvSpPr txBox="1">
              <a:spLocks noChangeArrowheads="1"/>
            </p:cNvSpPr>
            <p:nvPr/>
          </p:nvSpPr>
          <p:spPr bwMode="auto">
            <a:xfrm>
              <a:off x="5617199" y="4382022"/>
              <a:ext cx="270351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 dirty="0"/>
                <a:t>Townend and Zoback, 2001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43200" y="483217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Critically Stressed Crust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4876800"/>
            <a:ext cx="7239000" cy="1258743"/>
            <a:chOff x="914400" y="685798"/>
            <a:chExt cx="7239000" cy="125874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14400" y="685798"/>
                  <a:ext cx="7239000" cy="1258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When stress in the crust is in equilibrium with the frictional strength of its faults the maximum differential stress D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S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 is related to the mean stress </a:t>
                  </a:r>
                  <a:r>
                    <a:rPr lang="en-US" i="1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S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Calibri" pitchFamily="34" charset="0"/>
                      <a:cs typeface="Calibri" pitchFamily="34" charset="0"/>
                    </a:rPr>
                    <a:t> by</a:t>
                  </a:r>
                </a:p>
                <a:p>
                  <a:pPr algn="ctr"/>
                  <a:endParaRPr lang="en-US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rPr>
                          <m:t>D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=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libri" pitchFamily="34" charset="0"/>
                                <a:ea typeface="Cambria Math"/>
                                <a:cs typeface="Calibri" pitchFamily="34" charset="0"/>
                              </a:rPr>
                              <m:t>S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∙ </m:t>
                        </m:r>
                        <m:f>
                          <m:fPr>
                            <m:type m:val="li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+1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685798"/>
                  <a:ext cx="7239000" cy="125874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427" b="-519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7512425" y="72895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_</a:t>
              </a:r>
              <a:endPara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7234" y="131169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_</a:t>
              </a:r>
              <a:endParaRPr lang="en-US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63" y="1607072"/>
            <a:ext cx="4052537" cy="27363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7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800" y="384836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Outline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88757" y="1689080"/>
            <a:ext cx="573458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Earthquake Hazard and Induced Earthquakes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Mechanics of induced </a:t>
            </a:r>
            <a:r>
              <a:rPr lang="en-US" dirty="0" smtClean="0"/>
              <a:t>earthquakes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Three</a:t>
            </a:r>
            <a:r>
              <a:rPr lang="en-US" dirty="0" smtClean="0"/>
              <a:t> ongoing case studies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Paradox Valley, Colorado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Recent </a:t>
            </a:r>
            <a:r>
              <a:rPr lang="en-US" dirty="0" smtClean="0"/>
              <a:t>activity near </a:t>
            </a:r>
            <a:r>
              <a:rPr lang="en-US" dirty="0" err="1" smtClean="0"/>
              <a:t>Azle</a:t>
            </a:r>
            <a:r>
              <a:rPr lang="en-US" dirty="0" smtClean="0"/>
              <a:t>, Texas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Evolution of Oklahoma seismicity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Think locally, act </a:t>
            </a:r>
            <a:r>
              <a:rPr lang="en-US" dirty="0" smtClean="0"/>
              <a:t>globally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63453"/>
            <a:ext cx="1714500" cy="62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7361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14800" y="2971800"/>
                <a:ext cx="2223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CF35F2FB-22CB-4BBC-BCB7-CCEA35E02A8B}" type="mathplaceholder">
                        <a:rPr lang="en-US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1800"/>
                <a:ext cx="2223750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143001" y="685800"/>
            <a:ext cx="6833232" cy="5096120"/>
            <a:chOff x="1143001" y="685800"/>
            <a:chExt cx="6833232" cy="5096120"/>
          </a:xfrm>
        </p:grpSpPr>
        <p:grpSp>
          <p:nvGrpSpPr>
            <p:cNvPr id="8" name="Group 7"/>
            <p:cNvGrpSpPr/>
            <p:nvPr/>
          </p:nvGrpSpPr>
          <p:grpSpPr>
            <a:xfrm>
              <a:off x="1143001" y="685800"/>
              <a:ext cx="6833232" cy="5096120"/>
              <a:chOff x="1143001" y="685800"/>
              <a:chExt cx="6833232" cy="5096120"/>
            </a:xfrm>
          </p:grpSpPr>
          <p:pic>
            <p:nvPicPr>
              <p:cNvPr id="3074" name="Picture 2" descr="C:\Users\ellsworth\Documents\FY 2012\Travel\SPE-SGE workshop Broomfield CO\talk\Mohr before pore pressure increase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1" y="685800"/>
                <a:ext cx="6833232" cy="5096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038600" y="5275385"/>
                    <a:ext cx="1608710" cy="3907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( </m:t>
                              </m:r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)/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8600" y="5275385"/>
                    <a:ext cx="1608710" cy="39074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78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 rot="16200000">
                    <a:off x="1057136" y="2964139"/>
                    <a:ext cx="693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057136" y="2964139"/>
                    <a:ext cx="693460" cy="36933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r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953000" y="1674911"/>
                  <a:ext cx="8070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=0.8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1674911"/>
                  <a:ext cx="807016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1045881" y="228600"/>
            <a:ext cx="721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Hydraulically Conductive Faults in a Near-Critical Stress State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24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2" y="689072"/>
            <a:ext cx="6833231" cy="5096120"/>
            <a:chOff x="1143002" y="689072"/>
            <a:chExt cx="6833231" cy="5096120"/>
          </a:xfrm>
        </p:grpSpPr>
        <p:grpSp>
          <p:nvGrpSpPr>
            <p:cNvPr id="3" name="Group 2"/>
            <p:cNvGrpSpPr/>
            <p:nvPr/>
          </p:nvGrpSpPr>
          <p:grpSpPr>
            <a:xfrm>
              <a:off x="1143002" y="689072"/>
              <a:ext cx="6833231" cy="5096120"/>
              <a:chOff x="1143002" y="689072"/>
              <a:chExt cx="6833231" cy="5096120"/>
            </a:xfrm>
          </p:grpSpPr>
          <p:pic>
            <p:nvPicPr>
              <p:cNvPr id="3075" name="Picture 3" descr="C:\Users\ellsworth\Documents\FY 2012\Travel\SPE-SGE workshop Broomfield CO\talk\Mohr after pore pressure increase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2" y="689072"/>
                <a:ext cx="6833231" cy="5096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 rot="16200000">
                    <a:off x="1057136" y="2964139"/>
                    <a:ext cx="693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057136" y="2964139"/>
                    <a:ext cx="693460" cy="369332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 r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4038600" y="5275385"/>
                    <a:ext cx="1608710" cy="3907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( </m:t>
                              </m:r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)/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8600" y="5275385"/>
                    <a:ext cx="1608710" cy="39074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78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953000" y="1674911"/>
                  <a:ext cx="8070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=0.8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1674911"/>
                  <a:ext cx="807016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" name="Straight Arrow Connector 6"/>
          <p:cNvCxnSpPr/>
          <p:nvPr/>
        </p:nvCxnSpPr>
        <p:spPr bwMode="auto">
          <a:xfrm rot="10800000">
            <a:off x="7010400" y="48006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86835" y="4492823"/>
                <a:ext cx="456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𝑃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835" y="4492823"/>
                <a:ext cx="456728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669838" y="269913"/>
            <a:ext cx="577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Increasing the Pore Fluid Pressure May Cause Well-Oriented Faults to Fail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 rot="19186532">
            <a:off x="2286000" y="3025693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hydroshear</a:t>
            </a:r>
            <a:r>
              <a:rPr lang="en-US" sz="1000" dirty="0" smtClean="0"/>
              <a:t> regime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84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 l="21776" t="598" r="1280" b="69461"/>
          <a:stretch>
            <a:fillRect/>
          </a:stretch>
        </p:blipFill>
        <p:spPr bwMode="auto">
          <a:xfrm>
            <a:off x="3809999" y="4572000"/>
            <a:ext cx="4875213" cy="203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838200" y="4197350"/>
            <a:ext cx="24526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Helvetica" pitchFamily="34" charset="0"/>
              </a:rPr>
              <a:t>lower hemisphere</a:t>
            </a:r>
          </a:p>
          <a:p>
            <a:pPr eaLnBrk="0" hangingPunct="0"/>
            <a:r>
              <a:rPr lang="en-US" sz="1600" dirty="0">
                <a:latin typeface="Helvetica" pitchFamily="34" charset="0"/>
              </a:rPr>
              <a:t>stereographic projections</a:t>
            </a:r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838200" y="868330"/>
            <a:ext cx="7542213" cy="325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6762750" y="3276600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Helvetica" pitchFamily="34" charset="0"/>
              </a:rPr>
              <a:t>Depth: 1850-2640 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228600"/>
            <a:ext cx="6468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Hydraulically Conductive Fractures and Faults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06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5940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1159" y="304799"/>
            <a:ext cx="492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Rocky Mountain Arsenal, Colorado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90" y="3380259"/>
            <a:ext cx="4648200" cy="269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6074868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Earthquake locations by Y. Wang (1965) that led to the discovery of earthquakes induced by wastewater injection at the Rocky Mountain Arsenal.  Locations based on regional seismic stations</a:t>
            </a:r>
            <a:r>
              <a:rPr lang="en-US" sz="1400" dirty="0" smtClean="0"/>
              <a:t>.</a:t>
            </a:r>
            <a:endParaRPr lang="en-US" sz="1400" dirty="0" smtClean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19" y="766378"/>
            <a:ext cx="3541942" cy="25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://upload.wikimedia.org/wikipedia/en/thumb/a/a0/Rocky_Mountain_Arsenal_south_entrance.jpg/220px-Rocky_Mountain_Arsenal_south_entra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6" y="957857"/>
            <a:ext cx="1671351" cy="13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3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pload.wikimedia.org/wikipedia/en/thumb/a/a0/Rocky_Mountain_Arsenal_south_entrance.jpg/220px-Rocky_Mountain_Arsenal_south_ent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6" y="957857"/>
            <a:ext cx="1671351" cy="134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20" y="3380258"/>
            <a:ext cx="4648200" cy="269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293938" y="1143000"/>
            <a:ext cx="5913084" cy="2006062"/>
            <a:chOff x="604618" y="4083627"/>
            <a:chExt cx="5913084" cy="2006062"/>
          </a:xfrm>
        </p:grpSpPr>
        <p:grpSp>
          <p:nvGrpSpPr>
            <p:cNvPr id="6" name="Group 5"/>
            <p:cNvGrpSpPr/>
            <p:nvPr/>
          </p:nvGrpSpPr>
          <p:grpSpPr>
            <a:xfrm>
              <a:off x="604618" y="4114800"/>
              <a:ext cx="2600951" cy="1974889"/>
              <a:chOff x="542925" y="371475"/>
              <a:chExt cx="8058150" cy="6115050"/>
            </a:xfrm>
          </p:grpSpPr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371475"/>
                <a:ext cx="8058150" cy="6115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8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838200"/>
                <a:ext cx="1981200" cy="657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794792" y="4083627"/>
              <a:ext cx="2722910" cy="2006062"/>
              <a:chOff x="2362200" y="2553261"/>
              <a:chExt cx="2981483" cy="2196562"/>
            </a:xfrm>
          </p:grpSpPr>
          <p:pic>
            <p:nvPicPr>
              <p:cNvPr id="2053" name="Picture 5" descr="C:\Users\ellsworth\Documents\Research\Induced Seismicity\Denver RMA\Herrmann 1981 fig 5f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2577881"/>
                <a:ext cx="2981483" cy="2171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Oval 3"/>
              <p:cNvSpPr/>
              <p:nvPr/>
            </p:nvSpPr>
            <p:spPr bwMode="auto">
              <a:xfrm>
                <a:off x="3952304" y="2553261"/>
                <a:ext cx="1371600" cy="13716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555697" y="5257800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5 km radius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77462" y="441209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1966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37522" y="559040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1967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21159" y="304799"/>
            <a:ext cx="492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Rocky Mountain Arsenal, Colorado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57775" y="3733801"/>
            <a:ext cx="3184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Diffuse locations of seismicity proved to be an artifact.  Well-located events define a vertical fault in Precambrian basement.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9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rthquake.usgs.gov/earthquakes/states/events/photos/COcrackk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070172"/>
            <a:ext cx="1524000" cy="218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58" y="957857"/>
            <a:ext cx="3541942" cy="250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4822" y="3337392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 4.8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endCxn id="2056" idx="3"/>
          </p:cNvCxnSpPr>
          <p:nvPr/>
        </p:nvCxnSpPr>
        <p:spPr bwMode="auto">
          <a:xfrm flipV="1">
            <a:off x="5391150" y="2212014"/>
            <a:ext cx="1619250" cy="5630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8600" y="1106031"/>
            <a:ext cx="3239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“The disposal of waste fluids by injection into a deep well has triggered earthquakes near Denver, Colorado.”</a:t>
            </a:r>
          </a:p>
          <a:p>
            <a:endParaRPr lang="en-US" sz="1200" dirty="0" smtClean="0"/>
          </a:p>
          <a:p>
            <a:r>
              <a:rPr lang="en-US" sz="1200" dirty="0" smtClean="0"/>
              <a:t>Healy, J.H., </a:t>
            </a:r>
            <a:r>
              <a:rPr lang="en-US" sz="1200" dirty="0" err="1" smtClean="0"/>
              <a:t>Rubey</a:t>
            </a:r>
            <a:r>
              <a:rPr lang="en-US" sz="1200" dirty="0" smtClean="0"/>
              <a:t>, W.W., Griggs, D.T. and Raleigh, C.B., 1968, </a:t>
            </a:r>
          </a:p>
          <a:p>
            <a:r>
              <a:rPr lang="en-US" sz="1200" i="1" dirty="0" smtClean="0"/>
              <a:t>The Denver Earthquakes; Science,</a:t>
            </a:r>
            <a:r>
              <a:rPr lang="en-US" sz="1200" dirty="0" smtClean="0"/>
              <a:t> v. 161, p. 1301-1310.</a:t>
            </a:r>
            <a:endParaRPr lang="en-US" sz="1200" dirty="0"/>
          </a:p>
          <a:p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990600" y="3522058"/>
            <a:ext cx="73779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 Points:</a:t>
            </a:r>
          </a:p>
          <a:p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High-volume injection </a:t>
            </a:r>
            <a:r>
              <a:rPr lang="en-US" sz="1600" dirty="0" smtClean="0"/>
              <a:t>into basement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Release of long-stored tectonic stress on ancient faults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Earthquakes occurred more than 10 km from injection point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Largest earthquakes occurred over one year after injection stopped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Earthquakes continued into the 1980s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1103781"/>
            <a:ext cx="1173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Injection Volume</a:t>
            </a:r>
            <a:endParaRPr lang="en-US" sz="9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517776" y="2931459"/>
            <a:ext cx="1229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Earthquake Count</a:t>
            </a:r>
            <a:endParaRPr lang="en-US" sz="9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21159" y="304799"/>
            <a:ext cx="492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Rocky Mountain Arsenal, Colorado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62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1159" y="304799"/>
            <a:ext cx="492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Rocky Mountain Arsenal, Colorado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8291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7146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4" y="3733800"/>
            <a:ext cx="3724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876800"/>
            <a:ext cx="4752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“The existence of a critical pressure buildup above which earthquakes occur is completely consistent with the theory on the role of fluid pressure in fault movement as presented by </a:t>
            </a:r>
            <a:r>
              <a:rPr lang="en-US" sz="1600" dirty="0" err="1" smtClean="0"/>
              <a:t>Hubbert</a:t>
            </a:r>
            <a:r>
              <a:rPr lang="en-US" sz="1600" dirty="0" smtClean="0"/>
              <a:t> and </a:t>
            </a:r>
            <a:r>
              <a:rPr lang="en-US" sz="1600" dirty="0" err="1" smtClean="0"/>
              <a:t>Rubey</a:t>
            </a:r>
            <a:r>
              <a:rPr lang="en-US" sz="1600" dirty="0" smtClean="0"/>
              <a:t>.”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79373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198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Raleigh</a:t>
            </a:r>
            <a:r>
              <a:rPr lang="en-US" sz="1200" dirty="0" smtClean="0"/>
              <a:t>, C.B., Healy, J.H. and </a:t>
            </a:r>
            <a:r>
              <a:rPr lang="en-US" sz="1200" dirty="0" err="1" smtClean="0"/>
              <a:t>Bredehoeft</a:t>
            </a:r>
            <a:r>
              <a:rPr lang="en-US" sz="1200" dirty="0" smtClean="0"/>
              <a:t>, J.T, 1976, </a:t>
            </a:r>
            <a:r>
              <a:rPr lang="en-US" sz="1200" i="1" dirty="0" smtClean="0"/>
              <a:t>An Experiment in Earthquake Control at </a:t>
            </a:r>
            <a:r>
              <a:rPr lang="en-US" sz="1200" i="1" dirty="0" err="1" smtClean="0"/>
              <a:t>Rangely</a:t>
            </a:r>
            <a:r>
              <a:rPr lang="en-US" sz="1200" i="1" dirty="0" smtClean="0"/>
              <a:t>, Colorado; Science, </a:t>
            </a:r>
            <a:r>
              <a:rPr lang="en-US" sz="1200" dirty="0" smtClean="0"/>
              <a:t>v. 191, p. 1230-1237</a:t>
            </a:r>
            <a:r>
              <a:rPr lang="en-US" sz="1200" i="1" dirty="0" smtClean="0"/>
              <a:t>.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26223" y="304800"/>
            <a:ext cx="7234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 Test of the Effective Stress Hypothesis at </a:t>
            </a:r>
            <a:r>
              <a:rPr lang="en-US" sz="2000" dirty="0" err="1" smtClean="0"/>
              <a:t>Rangely</a:t>
            </a:r>
            <a:r>
              <a:rPr lang="en-US" sz="2000" dirty="0" smtClean="0"/>
              <a:t>, Colorado</a:t>
            </a:r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5" y="866477"/>
            <a:ext cx="8984255" cy="515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8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4" y="1590833"/>
            <a:ext cx="4319588" cy="23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343400"/>
            <a:ext cx="769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“The cessation of seismic activity within 1 day of the initiation of backflow in the experimental wells in May 1973 established the correlation between fluid pressure and earthquakes beyond a reasonable doubt.”</a:t>
            </a:r>
          </a:p>
          <a:p>
            <a:endParaRPr lang="en-US" sz="1600" dirty="0" smtClean="0"/>
          </a:p>
          <a:p>
            <a:r>
              <a:rPr lang="en-US" sz="1200" dirty="0" smtClean="0"/>
              <a:t>Raleigh, C.B., Healy, J.H. and </a:t>
            </a:r>
            <a:r>
              <a:rPr lang="en-US" sz="1200" dirty="0" err="1" smtClean="0"/>
              <a:t>Bredehoeft</a:t>
            </a:r>
            <a:r>
              <a:rPr lang="en-US" sz="1200" dirty="0" smtClean="0"/>
              <a:t>, J.T, 1976, </a:t>
            </a:r>
            <a:r>
              <a:rPr lang="en-US" sz="1200" i="1" dirty="0" smtClean="0"/>
              <a:t>An Experiment in Earthquake Control at </a:t>
            </a:r>
            <a:r>
              <a:rPr lang="en-US" sz="1200" i="1" dirty="0" err="1" smtClean="0"/>
              <a:t>Rangely</a:t>
            </a:r>
            <a:r>
              <a:rPr lang="en-US" sz="1200" i="1" dirty="0" smtClean="0"/>
              <a:t>, Colorado; Science, </a:t>
            </a:r>
            <a:r>
              <a:rPr lang="en-US" sz="1200" dirty="0" smtClean="0"/>
              <a:t>v. 191, p. 1230-1237</a:t>
            </a:r>
            <a:r>
              <a:rPr lang="en-US" sz="1200" i="1" dirty="0" smtClean="0"/>
              <a:t>.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26223" y="304800"/>
            <a:ext cx="7234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 Test of the Effective Stress Hypothesis at </a:t>
            </a:r>
            <a:r>
              <a:rPr lang="en-US" sz="2000" dirty="0" err="1" smtClean="0"/>
              <a:t>Rangely</a:t>
            </a:r>
            <a:r>
              <a:rPr lang="en-US" sz="2000" dirty="0" smtClean="0"/>
              <a:t>, Colorado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105315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10531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0524" y="1491734"/>
                <a:ext cx="3810000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USGS experiment turned-on and off earthquakes in a Colorado oil field by varying injection pressure.</a:t>
                </a:r>
              </a:p>
              <a:p>
                <a:endParaRPr lang="en-US" sz="1600" dirty="0"/>
              </a:p>
              <a:p>
                <a:r>
                  <a:rPr lang="en-US" sz="1600" dirty="0" smtClean="0"/>
                  <a:t>State of stress and pore pressure were measured, as was the frictional strength of the rocks.</a:t>
                </a:r>
              </a:p>
              <a:p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𝑐𝑟𝑖𝑡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 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 ( 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en-US" sz="2000" i="1" baseline="-2500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 )</m:t>
                      </m:r>
                    </m:oMath>
                  </m:oMathPara>
                </a14:m>
                <a:endParaRPr lang="en-US" sz="20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4" y="1491734"/>
                <a:ext cx="3810000" cy="2616101"/>
              </a:xfrm>
              <a:prstGeom prst="rect">
                <a:avLst/>
              </a:prstGeom>
              <a:blipFill rotWithShape="1">
                <a:blip r:embed="rId3"/>
                <a:stretch>
                  <a:fillRect l="-800" t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rot="16200000">
            <a:off x="3726677" y="2676673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Depth (Km)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334434" y="2411505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5693" y="3273632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92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409" y="609600"/>
            <a:ext cx="7538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Examples of Recent Induced (or Suspected) Earthquakes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3409" y="1371600"/>
            <a:ext cx="70521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Basel, Switzerland (injection for Enhanced Geothermal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Lorca, Spain (groundwater withdrawal)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Offshore Valencia, Spain (gas storage)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Groningen, The Netherlands (gas 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Northern Germany &amp; Southwestern Poland (mining)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Fjallbacka</a:t>
            </a:r>
            <a:r>
              <a:rPr lang="en-US" sz="1600" dirty="0" smtClean="0"/>
              <a:t>, Sweden (geothermal 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Blackpool</a:t>
            </a:r>
            <a:r>
              <a:rPr lang="en-US" sz="1600" dirty="0" smtClean="0"/>
              <a:t>, England (hydraulic fracturing)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Salah, Algeria (CO2 sequestration)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77" y="3810000"/>
            <a:ext cx="3429000" cy="26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72200" y="5334000"/>
            <a:ext cx="2759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Committee on Induced Seismicity Potential in Energy Technologies, </a:t>
            </a:r>
            <a:r>
              <a:rPr lang="en-US" sz="1200" i="1" dirty="0"/>
              <a:t>Induced Seismicity Potential in Energy Technologies </a:t>
            </a:r>
            <a:r>
              <a:rPr lang="en-US" sz="1200" dirty="0"/>
              <a:t>[National Research Council] (2012).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86123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434" y="1590833"/>
            <a:ext cx="4319588" cy="23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223" y="304800"/>
            <a:ext cx="7234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 Test of the Effective Stress Hypothesis at </a:t>
            </a:r>
            <a:r>
              <a:rPr lang="en-US" sz="2000" dirty="0" err="1" smtClean="0"/>
              <a:t>Rangely</a:t>
            </a:r>
            <a:r>
              <a:rPr lang="en-US" sz="2000" dirty="0" smtClean="0"/>
              <a:t>, Colorado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105315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10531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Backflow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726677" y="2676673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Depth (Km)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334434" y="2411505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5693" y="3273632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  <p:pic>
        <p:nvPicPr>
          <p:cNvPr id="11" name="Picture 2" descr="http://srl.geoscienceworld.org/content/83/5/755/F2.me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" y="1411600"/>
            <a:ext cx="3330296" cy="28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1682" y="4572000"/>
            <a:ext cx="58919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smtClean="0"/>
              <a:t>Permeability to fluid flow along the fault is sufficiently large that adjustment of fluid pressure in the fault follows rapidly upon changes in fluid pressure at the experimental wells.”  </a:t>
            </a:r>
          </a:p>
          <a:p>
            <a:endParaRPr lang="en-US" sz="1600" dirty="0" smtClean="0"/>
          </a:p>
          <a:p>
            <a:r>
              <a:rPr lang="en-US" sz="1200" dirty="0" smtClean="0"/>
              <a:t>Raleigh, C.B., Healy, J.H. and </a:t>
            </a:r>
            <a:r>
              <a:rPr lang="en-US" sz="1200" dirty="0" err="1" smtClean="0"/>
              <a:t>Bredehoeft</a:t>
            </a:r>
            <a:r>
              <a:rPr lang="en-US" sz="1200" dirty="0" smtClean="0"/>
              <a:t>, J.T, 1976, </a:t>
            </a:r>
            <a:r>
              <a:rPr lang="en-US" sz="1200" i="1" dirty="0" smtClean="0"/>
              <a:t>An Experiment in Earthquake Control at </a:t>
            </a:r>
            <a:r>
              <a:rPr lang="en-US" sz="1200" i="1" dirty="0" err="1" smtClean="0"/>
              <a:t>Rangely</a:t>
            </a:r>
            <a:r>
              <a:rPr lang="en-US" sz="1200" i="1" dirty="0" smtClean="0"/>
              <a:t>, Colorado; Science, </a:t>
            </a:r>
            <a:r>
              <a:rPr lang="en-US" sz="1200" dirty="0" smtClean="0"/>
              <a:t>v. 191, p. 1230-1237</a:t>
            </a:r>
            <a:r>
              <a:rPr lang="en-US" sz="1200" i="1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73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081837" cy="695325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What other </a:t>
            </a:r>
            <a:r>
              <a:rPr lang="en-US" b="0" dirty="0" smtClean="0">
                <a:solidFill>
                  <a:schemeClr val="tx1"/>
                </a:solidFill>
              </a:rPr>
              <a:t>processes or initial conditions are </a:t>
            </a:r>
            <a:r>
              <a:rPr lang="en-US" b="0" dirty="0" smtClean="0">
                <a:solidFill>
                  <a:schemeClr val="tx1"/>
                </a:solidFill>
              </a:rPr>
              <a:t>important?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0"/>
            <a:ext cx="6248400" cy="4621212"/>
          </a:xfrm>
        </p:spPr>
        <p:txBody>
          <a:bodyPr/>
          <a:lstStyle/>
          <a:p>
            <a:r>
              <a:rPr lang="en-US" sz="1800" dirty="0" smtClean="0"/>
              <a:t>Fault slip-enhanced </a:t>
            </a:r>
            <a:r>
              <a:rPr lang="en-US" sz="1800" dirty="0"/>
              <a:t>permeability</a:t>
            </a:r>
          </a:p>
          <a:p>
            <a:r>
              <a:rPr lang="en-US" sz="1800" dirty="0" smtClean="0"/>
              <a:t>Rate-and-state nucleation</a:t>
            </a:r>
            <a:endParaRPr lang="en-US" sz="1800" dirty="0" smtClean="0"/>
          </a:p>
          <a:p>
            <a:r>
              <a:rPr lang="en-US" sz="1800" dirty="0" smtClean="0"/>
              <a:t>Spatial heterogeneity in the state of stress</a:t>
            </a:r>
          </a:p>
          <a:p>
            <a:r>
              <a:rPr lang="en-US" sz="1800" dirty="0" smtClean="0"/>
              <a:t>Thermal stresses (cold fluid into hot rock)</a:t>
            </a:r>
            <a:endParaRPr lang="en-US" sz="1800" dirty="0" smtClean="0"/>
          </a:p>
          <a:p>
            <a:r>
              <a:rPr lang="en-US" sz="1800" dirty="0" err="1" smtClean="0"/>
              <a:t>Recency</a:t>
            </a:r>
            <a:r>
              <a:rPr lang="en-US" sz="1800" dirty="0" smtClean="0"/>
              <a:t> </a:t>
            </a:r>
            <a:r>
              <a:rPr lang="en-US" sz="1800" dirty="0" smtClean="0"/>
              <a:t>of </a:t>
            </a:r>
            <a:r>
              <a:rPr lang="en-US" sz="1800" dirty="0" smtClean="0"/>
              <a:t>faulting </a:t>
            </a:r>
          </a:p>
          <a:p>
            <a:r>
              <a:rPr lang="en-US" sz="1800" dirty="0" smtClean="0"/>
              <a:t>Chemical processes and fluid-rock interaction</a:t>
            </a:r>
          </a:p>
          <a:p>
            <a:r>
              <a:rPr lang="en-US" sz="1800" dirty="0" smtClean="0"/>
              <a:t>…</a:t>
            </a:r>
            <a:endParaRPr lang="en-US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352800" cy="25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429663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McClure and Horne, 2011, </a:t>
            </a:r>
            <a:r>
              <a:rPr lang="en-US" sz="1400" i="1" dirty="0" smtClean="0"/>
              <a:t>Investigation </a:t>
            </a:r>
            <a:r>
              <a:rPr lang="en-US" sz="1400" i="1" dirty="0"/>
              <a:t>of injection-induced seismicity </a:t>
            </a:r>
            <a:r>
              <a:rPr lang="en-US" sz="1400" i="1" dirty="0" smtClean="0"/>
              <a:t>using a </a:t>
            </a:r>
            <a:r>
              <a:rPr lang="en-US" sz="1400" i="1" dirty="0"/>
              <a:t>coupled fluid flow and rate/state friction </a:t>
            </a:r>
            <a:r>
              <a:rPr lang="en-US" sz="1400" i="1" dirty="0" smtClean="0"/>
              <a:t>model</a:t>
            </a:r>
            <a:r>
              <a:rPr lang="en-US" sz="1400" dirty="0" smtClean="0"/>
              <a:t>, Geophysics, doi:</a:t>
            </a:r>
            <a:r>
              <a:rPr lang="en-US" sz="1400" dirty="0"/>
              <a:t>10.1190/GEO2011-0064.1</a:t>
            </a:r>
            <a:endParaRPr lang="en-US" sz="1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066800" y="1600200"/>
            <a:ext cx="685800" cy="685800"/>
            <a:chOff x="1066800" y="1600200"/>
            <a:chExt cx="685800" cy="685800"/>
          </a:xfrm>
        </p:grpSpPr>
        <p:sp>
          <p:nvSpPr>
            <p:cNvPr id="5" name="Right Arrow 4"/>
            <p:cNvSpPr/>
            <p:nvPr/>
          </p:nvSpPr>
          <p:spPr bwMode="auto">
            <a:xfrm>
              <a:off x="1066800" y="1600200"/>
              <a:ext cx="685800" cy="304800"/>
            </a:xfrm>
            <a:prstGeom prst="rightArrow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1066800" y="1981200"/>
              <a:ext cx="685800" cy="304800"/>
            </a:xfrm>
            <a:prstGeom prst="rightArrow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9638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7" y="1447800"/>
            <a:ext cx="3600450" cy="429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2201"/>
            <a:ext cx="2514600" cy="226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06548" y="5898696"/>
            <a:ext cx="5305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Gan</a:t>
            </a:r>
            <a:r>
              <a:rPr lang="en-US" sz="1400" dirty="0" smtClean="0"/>
              <a:t> and Frohlich, 2013, </a:t>
            </a:r>
            <a:r>
              <a:rPr lang="en-US" sz="1400" i="1" dirty="0" smtClean="0"/>
              <a:t>Gas </a:t>
            </a:r>
            <a:r>
              <a:rPr lang="en-US" sz="1400" i="1" dirty="0"/>
              <a:t>injection may </a:t>
            </a:r>
            <a:r>
              <a:rPr lang="en-US" sz="1400" i="1" dirty="0" smtClean="0"/>
              <a:t>have triggered </a:t>
            </a:r>
            <a:r>
              <a:rPr lang="en-US" sz="1400" i="1" dirty="0"/>
              <a:t>earthquakes in </a:t>
            </a:r>
            <a:r>
              <a:rPr lang="en-US" sz="1400" i="1" dirty="0" smtClean="0"/>
              <a:t>the </a:t>
            </a:r>
            <a:r>
              <a:rPr lang="en-US" sz="1400" i="1" dirty="0" err="1" smtClean="0"/>
              <a:t>Cogdell</a:t>
            </a:r>
            <a:r>
              <a:rPr lang="en-US" sz="1400" i="1" dirty="0" smtClean="0"/>
              <a:t> </a:t>
            </a:r>
            <a:r>
              <a:rPr lang="en-US" sz="1400" i="1" dirty="0"/>
              <a:t>oil field, </a:t>
            </a:r>
            <a:r>
              <a:rPr lang="en-US" sz="1400" i="1" dirty="0" smtClean="0"/>
              <a:t>Texas</a:t>
            </a:r>
            <a:r>
              <a:rPr lang="en-US" sz="1400" dirty="0" smtClean="0"/>
              <a:t>, PNAS, </a:t>
            </a:r>
            <a:r>
              <a:rPr lang="en-US" sz="1400" dirty="0" err="1"/>
              <a:t>doi</a:t>
            </a:r>
            <a:r>
              <a:rPr lang="en-US" sz="1400" dirty="0"/>
              <a:t>/10.1073/pnas.1311316110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28935" y="533400"/>
            <a:ext cx="8205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Under nominally similar conditions why are earthquakes induced in one place but not another?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80652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3" y="1709737"/>
            <a:ext cx="5983922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8594" y="365490"/>
            <a:ext cx="5484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Case Study #1: Paradox </a:t>
            </a:r>
            <a:r>
              <a:rPr lang="en-US" sz="2000" dirty="0" smtClean="0"/>
              <a:t>Valley, Colorado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 bwMode="auto">
          <a:xfrm>
            <a:off x="3238501" y="3429000"/>
            <a:ext cx="266699" cy="251455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lg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28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133684"/>
            <a:ext cx="8260672" cy="1314115"/>
          </a:xfrm>
        </p:spPr>
        <p:txBody>
          <a:bodyPr>
            <a:normAutofit/>
          </a:bodyPr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  <a:t>U. S. Bureau of Reclamation Paradox Valley Project</a:t>
            </a:r>
            <a:b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  <a:t>Saltwater </a:t>
            </a:r>
            <a:r>
              <a:rPr lang="en-US" sz="2000" b="0" dirty="0">
                <a:solidFill>
                  <a:schemeClr val="tx1"/>
                </a:solidFill>
                <a:effectLst/>
                <a:latin typeface="+mn-lt"/>
              </a:rPr>
              <a:t>b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  <a:t>rine extracted from shallow water table below </a:t>
            </a:r>
            <a:r>
              <a:rPr lang="en-US" sz="2000" b="0" dirty="0">
                <a:solidFill>
                  <a:schemeClr val="tx1"/>
                </a:solidFill>
                <a:effectLst/>
                <a:latin typeface="+mn-lt"/>
              </a:rPr>
              <a:t>D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+mn-lt"/>
              </a:rPr>
              <a:t>olores river is re-injected into limestone at 4.5 km depth</a:t>
            </a:r>
            <a:endParaRPr lang="en-US" sz="20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Content Placeholder 3" descr="Paradox_Valley_Unit_Map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234" r="39147" b="9378"/>
          <a:stretch/>
        </p:blipFill>
        <p:spPr>
          <a:xfrm>
            <a:off x="847725" y="2200274"/>
            <a:ext cx="3498624" cy="3653679"/>
          </a:xfrm>
        </p:spPr>
      </p:pic>
      <p:sp>
        <p:nvSpPr>
          <p:cNvPr id="3" name="TextBox 2"/>
          <p:cNvSpPr txBox="1"/>
          <p:nvPr/>
        </p:nvSpPr>
        <p:spPr>
          <a:xfrm>
            <a:off x="224635" y="1447800"/>
            <a:ext cx="8662737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Purpose: Keep salt out of the Colorado River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43400" y="2286000"/>
            <a:ext cx="4276725" cy="1393385"/>
            <a:chOff x="4343400" y="2667000"/>
            <a:chExt cx="4276725" cy="13933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667000"/>
              <a:ext cx="4276725" cy="1393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urved Connector 6"/>
            <p:cNvCxnSpPr/>
            <p:nvPr/>
          </p:nvCxnSpPr>
          <p:spPr bwMode="auto">
            <a:xfrm rot="10800000" flipV="1">
              <a:off x="6019800" y="2895600"/>
              <a:ext cx="1295400" cy="914400"/>
            </a:xfrm>
            <a:prstGeom prst="curvedConnector3">
              <a:avLst>
                <a:gd name="adj1" fmla="val 100000"/>
              </a:avLst>
            </a:prstGeom>
            <a:solidFill>
              <a:schemeClr val="accent1">
                <a:alpha val="25000"/>
              </a:schemeClr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/>
          <p:cNvGrpSpPr/>
          <p:nvPr/>
        </p:nvGrpSpPr>
        <p:grpSpPr>
          <a:xfrm>
            <a:off x="4362450" y="3962400"/>
            <a:ext cx="4735592" cy="646331"/>
            <a:chOff x="4362450" y="4191000"/>
            <a:chExt cx="4735592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4362450" y="4191000"/>
              <a:ext cx="47355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2CaCO</a:t>
              </a:r>
              <a:r>
                <a:rPr lang="en-US" baseline="-25000" dirty="0" smtClean="0"/>
                <a:t>3(s)</a:t>
              </a:r>
              <a:r>
                <a:rPr lang="en-US" dirty="0" smtClean="0"/>
                <a:t> + Mg</a:t>
              </a:r>
              <a:r>
                <a:rPr lang="en-US" baseline="30000" dirty="0" smtClean="0"/>
                <a:t>++</a:t>
              </a:r>
              <a:r>
                <a:rPr lang="en-US" dirty="0" smtClean="0"/>
                <a:t> + SO</a:t>
              </a:r>
              <a:r>
                <a:rPr lang="en-US" baseline="-25000" dirty="0" smtClean="0"/>
                <a:t>4</a:t>
              </a:r>
              <a:r>
                <a:rPr lang="en-US" baseline="30000" dirty="0" smtClean="0"/>
                <a:t>--</a:t>
              </a:r>
              <a:r>
                <a:rPr lang="en-US" dirty="0" smtClean="0"/>
                <a:t> 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           </a:t>
              </a:r>
              <a:r>
                <a:rPr lang="en-US" dirty="0" err="1" smtClean="0"/>
                <a:t>CaMg</a:t>
              </a:r>
              <a:r>
                <a:rPr lang="en-US" dirty="0" smtClean="0"/>
                <a:t>(CO</a:t>
              </a:r>
              <a:r>
                <a:rPr lang="en-US" baseline="-25000" dirty="0" smtClean="0"/>
                <a:t>3</a:t>
              </a:r>
              <a:r>
                <a:rPr lang="en-US" dirty="0" smtClean="0"/>
                <a:t>)</a:t>
              </a:r>
              <a:r>
                <a:rPr lang="en-US" baseline="-25000" dirty="0" smtClean="0"/>
                <a:t>2(s)</a:t>
              </a:r>
              <a:r>
                <a:rPr lang="en-US" dirty="0" smtClean="0"/>
                <a:t> + CaSO</a:t>
              </a:r>
              <a:r>
                <a:rPr lang="en-US" baseline="-25000" dirty="0" smtClean="0"/>
                <a:t>4(s)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543800" y="4374775"/>
              <a:ext cx="309562" cy="76200"/>
              <a:chOff x="6172200" y="5715000"/>
              <a:chExt cx="309562" cy="76200"/>
            </a:xfrm>
          </p:grpSpPr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6172200" y="5715000"/>
                <a:ext cx="309562" cy="0"/>
              </a:xfrm>
              <a:prstGeom prst="straightConnector1">
                <a:avLst/>
              </a:prstGeom>
              <a:solidFill>
                <a:schemeClr val="accent1">
                  <a:alpha val="2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6172200" y="5791200"/>
                <a:ext cx="309562" cy="0"/>
              </a:xfrm>
              <a:prstGeom prst="straightConnector1">
                <a:avLst/>
              </a:prstGeom>
              <a:solidFill>
                <a:schemeClr val="accent1">
                  <a:alpha val="2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1" name="TextBox 20"/>
          <p:cNvSpPr txBox="1"/>
          <p:nvPr/>
        </p:nvSpPr>
        <p:spPr>
          <a:xfrm>
            <a:off x="4512447" y="4800600"/>
            <a:ext cx="4435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Magnesium in the brine dolomitizes the limestone and precipitates anhydrite</a:t>
            </a:r>
          </a:p>
          <a:p>
            <a:endParaRPr lang="en-US" sz="1200" dirty="0"/>
          </a:p>
          <a:p>
            <a:r>
              <a:rPr lang="en-US" sz="1200" i="1" dirty="0" err="1" smtClean="0"/>
              <a:t>Kharaka</a:t>
            </a:r>
            <a:r>
              <a:rPr lang="en-US" sz="1200" i="1" dirty="0" smtClean="0"/>
              <a:t>, Y. K., et al., 1997, Water Resources Research, v. 33, 1013-1020.</a:t>
            </a:r>
            <a:endParaRPr lang="en-US" sz="12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67500" y="2679397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Salt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7698581" y="2286000"/>
            <a:ext cx="683419" cy="76200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7749857" y="1992012"/>
            <a:ext cx="580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River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1929" y="6019800"/>
            <a:ext cx="775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Block, L., et al., 2014, The 24 January 2013 M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4.4 Earthquake Near Paradox, Colorado and Its Relation to Deep Well Injection,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Seismological Res.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., v. 85, 609-624.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299"/>
          <p:cNvSpPr txBox="1"/>
          <p:nvPr/>
        </p:nvSpPr>
        <p:spPr>
          <a:xfrm>
            <a:off x="503864" y="368090"/>
            <a:ext cx="7986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 of the U</a:t>
            </a:r>
            <a:r>
              <a:rPr lang="en-US" sz="2000" dirty="0"/>
              <a:t>. S. Bureau of Reclamation Paradox Valley </a:t>
            </a:r>
            <a:r>
              <a:rPr lang="en-US" sz="2000" dirty="0" smtClean="0"/>
              <a:t>Unit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228600" y="1371599"/>
            <a:ext cx="4409633" cy="3200401"/>
            <a:chOff x="131946" y="646584"/>
            <a:chExt cx="4117197" cy="3003109"/>
          </a:xfrm>
        </p:grpSpPr>
        <p:grpSp>
          <p:nvGrpSpPr>
            <p:cNvPr id="321" name="Group 320"/>
            <p:cNvGrpSpPr/>
            <p:nvPr/>
          </p:nvGrpSpPr>
          <p:grpSpPr>
            <a:xfrm>
              <a:off x="131946" y="932594"/>
              <a:ext cx="4117197" cy="2717099"/>
              <a:chOff x="107502" y="363926"/>
              <a:chExt cx="5989265" cy="4046800"/>
            </a:xfrm>
          </p:grpSpPr>
          <p:pic>
            <p:nvPicPr>
              <p:cNvPr id="315" name="Picture 3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3282"/>
              <a:stretch/>
            </p:blipFill>
            <p:spPr>
              <a:xfrm>
                <a:off x="107502" y="363926"/>
                <a:ext cx="5989265" cy="4046800"/>
              </a:xfrm>
              <a:prstGeom prst="rect">
                <a:avLst/>
              </a:prstGeom>
            </p:spPr>
          </p:pic>
          <p:sp>
            <p:nvSpPr>
              <p:cNvPr id="317" name="Rectangle 316"/>
              <p:cNvSpPr/>
              <p:nvPr/>
            </p:nvSpPr>
            <p:spPr>
              <a:xfrm>
                <a:off x="4241479" y="3551810"/>
                <a:ext cx="563998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319333" y="3551810"/>
                <a:ext cx="563998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33174" y="646584"/>
              <a:ext cx="2100370" cy="31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Injection Well</a:t>
              </a:r>
              <a:endParaRPr lang="en-US" sz="1600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85800" y="5105400"/>
            <a:ext cx="77581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Ake, J., et al., 2005, Deep-Injection and Closely Monitored Induced  Seismicity at Paradox Valley, Colorado.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Bull. Seismological Soc. Am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v. 95, 664-683.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Block, L., et al., 2014, The 24 January 2013 M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4.4 Earthquake Near Paradox, Colorado and Its Relation to Deep Well Injection,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Seismological Res. </a:t>
            </a:r>
            <a:r>
              <a:rPr lang="en-US" sz="1400" i="1" dirty="0" err="1" smtClean="0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., v. 85, 609-624.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048" y="1371599"/>
            <a:ext cx="3954752" cy="3141346"/>
            <a:chOff x="4579647" y="1102375"/>
            <a:chExt cx="3954752" cy="314134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647" y="1358249"/>
              <a:ext cx="3895725" cy="2885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4953000" y="1102375"/>
              <a:ext cx="3581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Pumping History and Seismicity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70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paradox_mohr_circle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1" t="21854" r="25636" b="22894"/>
          <a:stretch/>
        </p:blipFill>
        <p:spPr>
          <a:xfrm>
            <a:off x="4617719" y="1441317"/>
            <a:ext cx="4297680" cy="3017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 rot="19135855">
            <a:off x="6612414" y="1931723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µ = 0.83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17719" y="4348184"/>
            <a:ext cx="4297681" cy="24622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Effective Normal Stress, </a:t>
            </a:r>
            <a:r>
              <a:rPr lang="en-US" sz="1600" dirty="0" err="1" smtClean="0">
                <a:solidFill>
                  <a:srgbClr val="000000"/>
                </a:solidFill>
              </a:rPr>
              <a:t>MPa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356321" y="3454567"/>
            <a:ext cx="299002" cy="56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flipV="1">
            <a:off x="7720092" y="3360277"/>
            <a:ext cx="386346" cy="9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419600" y="838200"/>
            <a:ext cx="452522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200" i="1" dirty="0" smtClean="0"/>
              <a:t>Stresses measured at injection depth of 4.3 km (from </a:t>
            </a:r>
            <a:r>
              <a:rPr lang="en-US" sz="1200" i="1" dirty="0" err="1" smtClean="0"/>
              <a:t>minifracs</a:t>
            </a:r>
            <a:r>
              <a:rPr lang="en-US" sz="1200" i="1" dirty="0" smtClean="0"/>
              <a:t> and density log)</a:t>
            </a:r>
            <a:endParaRPr lang="en-US" sz="1200" i="1" dirty="0"/>
          </a:p>
        </p:txBody>
      </p:sp>
      <p:sp>
        <p:nvSpPr>
          <p:cNvPr id="54" name="Oval 53"/>
          <p:cNvSpPr/>
          <p:nvPr/>
        </p:nvSpPr>
        <p:spPr>
          <a:xfrm>
            <a:off x="6014264" y="2481756"/>
            <a:ext cx="917492" cy="91456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5655818" y="2933764"/>
            <a:ext cx="1296144" cy="0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Arc 55"/>
          <p:cNvSpPr/>
          <p:nvPr/>
        </p:nvSpPr>
        <p:spPr>
          <a:xfrm rot="-60000">
            <a:off x="6005474" y="2445225"/>
            <a:ext cx="914400" cy="1008112"/>
          </a:xfrm>
          <a:prstGeom prst="arc">
            <a:avLst>
              <a:gd name="adj1" fmla="val 10927277"/>
              <a:gd name="adj2" fmla="val 12631569"/>
            </a:avLst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6327956" y="2457258"/>
            <a:ext cx="0" cy="1000637"/>
          </a:xfrm>
          <a:prstGeom prst="line">
            <a:avLst/>
          </a:prstGeom>
          <a:ln w="158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70143" y="2125938"/>
            <a:ext cx="689731" cy="35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TextBox 299"/>
          <p:cNvSpPr txBox="1"/>
          <p:nvPr/>
        </p:nvSpPr>
        <p:spPr>
          <a:xfrm>
            <a:off x="271933" y="156864"/>
            <a:ext cx="8629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State of Stress and Earthquakes at Paradox Valley, CO</a:t>
            </a:r>
            <a:endParaRPr lang="en-US" sz="2400" dirty="0"/>
          </a:p>
        </p:txBody>
      </p:sp>
      <p:sp>
        <p:nvSpPr>
          <p:cNvPr id="80" name="TextBox 79"/>
          <p:cNvSpPr txBox="1"/>
          <p:nvPr/>
        </p:nvSpPr>
        <p:spPr>
          <a:xfrm>
            <a:off x="4774331" y="4724400"/>
            <a:ext cx="3912469" cy="1374735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First MEQs when borehole fluid pressure at 4.3 km reached 64 to 68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</a:rPr>
              <a:t>MPa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during Injection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est #1 (11,000 m</a:t>
            </a:r>
            <a:r>
              <a:rPr lang="en-US" sz="1400" baseline="30000" dirty="0" smtClean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in 13 days), close to predicted threshold of     P = 61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</a:rPr>
              <a:t>MPa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459422" y="2434357"/>
            <a:ext cx="926760" cy="93610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6925782" y="3055389"/>
            <a:ext cx="0" cy="565671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6479992" y="3468080"/>
            <a:ext cx="432048" cy="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479992" y="3054797"/>
            <a:ext cx="0" cy="565671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83796" y="3575181"/>
            <a:ext cx="119789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sz="1400" dirty="0" smtClean="0">
                <a:solidFill>
                  <a:srgbClr val="0000FF"/>
                </a:solidFill>
              </a:rPr>
              <a:t>Δ</a:t>
            </a:r>
            <a:r>
              <a:rPr lang="en-US" sz="1400" dirty="0" smtClean="0">
                <a:solidFill>
                  <a:srgbClr val="0000FF"/>
                </a:solidFill>
              </a:rPr>
              <a:t>P = 17 </a:t>
            </a:r>
            <a:r>
              <a:rPr lang="en-US" sz="1400" dirty="0" err="1" smtClean="0">
                <a:solidFill>
                  <a:srgbClr val="0000FF"/>
                </a:solidFill>
              </a:rPr>
              <a:t>Mpa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(P = 61 </a:t>
            </a:r>
            <a:r>
              <a:rPr lang="en-US" sz="1400" dirty="0" err="1" smtClean="0">
                <a:solidFill>
                  <a:srgbClr val="0000FF"/>
                </a:solidFill>
              </a:rPr>
              <a:t>MPa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499" y="4712825"/>
            <a:ext cx="3572956" cy="111825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Most earthquakes then occurred during large-volume injection associated with primary brine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disposal (avg. P =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81.4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</a:rPr>
              <a:t>MPa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&gt; </a:t>
            </a:r>
            <a:r>
              <a:rPr lang="en-US" sz="1400" dirty="0" err="1" smtClean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1400" baseline="-25000" dirty="0" err="1" smtClean="0">
                <a:solidFill>
                  <a:schemeClr val="bg2">
                    <a:lumMod val="50000"/>
                  </a:schemeClr>
                </a:solidFill>
              </a:rPr>
              <a:t>hmin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002412" y="2462215"/>
            <a:ext cx="926760" cy="936104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3800" y="2245288"/>
            <a:ext cx="14832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P = </a:t>
            </a:r>
            <a:r>
              <a:rPr lang="en-US" sz="1500" dirty="0" smtClean="0">
                <a:solidFill>
                  <a:srgbClr val="C00000"/>
                </a:solidFill>
              </a:rPr>
              <a:t>81.4 </a:t>
            </a:r>
            <a:r>
              <a:rPr lang="en-US" sz="1500" dirty="0" err="1" smtClean="0">
                <a:solidFill>
                  <a:srgbClr val="C00000"/>
                </a:solidFill>
              </a:rPr>
              <a:t>MPa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flipV="1">
            <a:off x="8065666" y="2406868"/>
            <a:ext cx="849734" cy="51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V="1">
            <a:off x="8014400" y="2991699"/>
            <a:ext cx="901000" cy="100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flipV="1">
            <a:off x="7631110" y="3434073"/>
            <a:ext cx="386346" cy="557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V="1">
            <a:off x="8085682" y="2947985"/>
            <a:ext cx="96587" cy="297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7431567" y="1946707"/>
            <a:ext cx="1470113" cy="5105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 rot="2533734">
            <a:off x="7768635" y="1593337"/>
            <a:ext cx="494983" cy="33634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37066" y="1676400"/>
            <a:ext cx="1573081" cy="669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100" b="1" dirty="0" smtClean="0">
                <a:solidFill>
                  <a:srgbClr val="FFC000"/>
                </a:solidFill>
              </a:rPr>
              <a:t>Pre-injection fluid pressure </a:t>
            </a:r>
          </a:p>
          <a:p>
            <a:pPr>
              <a:lnSpc>
                <a:spcPts val="1500"/>
              </a:lnSpc>
            </a:pPr>
            <a:r>
              <a:rPr lang="en-US" sz="1100" b="1" dirty="0" smtClean="0">
                <a:solidFill>
                  <a:srgbClr val="FFC000"/>
                </a:solidFill>
              </a:rPr>
              <a:t>(P = 43.6 </a:t>
            </a:r>
            <a:r>
              <a:rPr lang="en-US" sz="1100" b="1" dirty="0" err="1" smtClean="0">
                <a:solidFill>
                  <a:srgbClr val="FFC000"/>
                </a:solidFill>
              </a:rPr>
              <a:t>MPa</a:t>
            </a:r>
            <a:r>
              <a:rPr lang="en-US" sz="1100" b="1" dirty="0" smtClean="0">
                <a:solidFill>
                  <a:srgbClr val="FFC000"/>
                </a:solidFill>
              </a:rPr>
              <a:t>)</a:t>
            </a:r>
            <a:endParaRPr lang="en-US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7772397" y="2929465"/>
            <a:ext cx="1020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S</a:t>
            </a:r>
            <a:r>
              <a:rPr lang="en-US" sz="1200" baseline="-25000" dirty="0" err="1" smtClean="0">
                <a:solidFill>
                  <a:srgbClr val="000000"/>
                </a:solidFill>
              </a:rPr>
              <a:t>v</a:t>
            </a:r>
            <a:r>
              <a:rPr lang="en-US" sz="1200" dirty="0" smtClean="0">
                <a:solidFill>
                  <a:srgbClr val="000000"/>
                </a:solidFill>
              </a:rPr>
              <a:t> (≤ </a:t>
            </a:r>
            <a:r>
              <a:rPr lang="el-GR" sz="1200" dirty="0" smtClean="0">
                <a:solidFill>
                  <a:srgbClr val="000000"/>
                </a:solidFill>
              </a:rPr>
              <a:t>σ</a:t>
            </a:r>
            <a:r>
              <a:rPr lang="en-US" sz="1200" baseline="-25000" dirty="0" smtClean="0">
                <a:solidFill>
                  <a:srgbClr val="000000"/>
                </a:solidFill>
              </a:rPr>
              <a:t>1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83398" y="2921001"/>
            <a:ext cx="58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S</a:t>
            </a:r>
            <a:r>
              <a:rPr lang="en-US" sz="1200" baseline="-25000" dirty="0" err="1" smtClean="0">
                <a:solidFill>
                  <a:srgbClr val="000000"/>
                </a:solidFill>
              </a:rPr>
              <a:t>hmin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baseline="-25000" dirty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66801" y="6197025"/>
            <a:ext cx="7484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Ake, J., et al., 2005, Deep-Injection and Closely Monitored Induced  Seismicity at Paradox Valley, Colorado.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Bull. </a:t>
            </a:r>
            <a:r>
              <a:rPr lang="en-US" sz="1600" i="1" dirty="0" err="1" smtClean="0">
                <a:latin typeface="Arial" pitchFamily="34" charset="0"/>
                <a:cs typeface="Arial" pitchFamily="34" charset="0"/>
              </a:rPr>
              <a:t>Seismo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. Soc. Am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v. 95, 664-683.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82"/>
          <a:stretch/>
        </p:blipFill>
        <p:spPr>
          <a:xfrm>
            <a:off x="228600" y="1676399"/>
            <a:ext cx="4409633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00" grpId="0"/>
      <p:bldP spid="80" grpId="0" animBg="1"/>
      <p:bldP spid="82" grpId="0" animBg="1"/>
      <p:bldP spid="86" grpId="0" animBg="1"/>
      <p:bldP spid="31" grpId="0" animBg="1"/>
      <p:bldP spid="59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3" y="1709737"/>
            <a:ext cx="5983922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1883" y="365490"/>
            <a:ext cx="3658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Case Study #2: </a:t>
            </a:r>
            <a:r>
              <a:rPr lang="en-US" sz="2000" dirty="0" err="1" smtClean="0"/>
              <a:t>Azle</a:t>
            </a:r>
            <a:r>
              <a:rPr lang="en-US" sz="2000" dirty="0" smtClean="0"/>
              <a:t> </a:t>
            </a:r>
            <a:r>
              <a:rPr lang="en-US" sz="2000" dirty="0" smtClean="0"/>
              <a:t>Texas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 bwMode="auto">
          <a:xfrm>
            <a:off x="4397829" y="4419600"/>
            <a:ext cx="152400" cy="15240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8599" y="3995166"/>
            <a:ext cx="312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29441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lsworth\Documents\Research\Induced Seismicity\Texas\Azle\usb000l2kc_ci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92" y="951131"/>
            <a:ext cx="5171860" cy="57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5671" y="304800"/>
            <a:ext cx="712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Azle</a:t>
            </a:r>
            <a:r>
              <a:rPr lang="en-US" dirty="0" smtClean="0"/>
              <a:t> Texas earthquakes of November 2013 – January 2014</a:t>
            </a:r>
          </a:p>
        </p:txBody>
      </p:sp>
    </p:spTree>
    <p:extLst>
      <p:ext uri="{BB962C8B-B14F-4D97-AF65-F5344CB8AC3E}">
        <p14:creationId xmlns:p14="http://schemas.microsoft.com/office/powerpoint/2010/main" val="34241035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lsworth\Documents\Research\Induced Seismicity\Texas\Azle\report\Figure 1. NEIC epicen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4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2833" y="609600"/>
            <a:ext cx="4825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Routine USGS/NEIC Locations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438400" y="3048000"/>
            <a:ext cx="3962400" cy="1295400"/>
          </a:xfrm>
          <a:prstGeom prst="straightConnector1">
            <a:avLst/>
          </a:prstGeom>
          <a:solidFill>
            <a:schemeClr val="accent1">
              <a:alpha val="25000"/>
            </a:schemeClr>
          </a:solidFill>
          <a:ln w="762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 rot="20550422">
            <a:off x="4070713" y="3191530"/>
            <a:ext cx="10118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20 Km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5608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76200"/>
            <a:ext cx="8991600" cy="1143000"/>
          </a:xfrm>
        </p:spPr>
        <p:txBody>
          <a:bodyPr>
            <a:noAutofit/>
          </a:bodyPr>
          <a:lstStyle/>
          <a:p>
            <a:r>
              <a:rPr lang="en-US" altLang="en-US" b="0" dirty="0" smtClean="0">
                <a:solidFill>
                  <a:schemeClr val="tx1"/>
                </a:solidFill>
              </a:rPr>
              <a:t>What is hazard?</a:t>
            </a:r>
            <a:br>
              <a:rPr lang="en-US" altLang="en-US" b="0" dirty="0" smtClean="0">
                <a:solidFill>
                  <a:schemeClr val="tx1"/>
                </a:solidFill>
              </a:rPr>
            </a:br>
            <a:r>
              <a:rPr lang="en-US" altLang="en-US" b="0" dirty="0" smtClean="0">
                <a:solidFill>
                  <a:schemeClr val="tx1"/>
                </a:solidFill>
              </a:rPr>
              <a:t>How does it differ from risk?</a:t>
            </a:r>
            <a:endParaRPr lang="en-US" altLang="en-US" b="0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/>
        </p:nvSpPr>
        <p:spPr bwMode="auto">
          <a:xfrm>
            <a:off x="304800" y="2783519"/>
            <a:ext cx="83058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000" dirty="0"/>
              <a:t>Risk  </a:t>
            </a:r>
            <a:r>
              <a:rPr lang="en-US" altLang="en-US" sz="2000" b="1" dirty="0"/>
              <a:t>=</a:t>
            </a:r>
            <a:r>
              <a:rPr lang="en-US" altLang="en-US" sz="2000" dirty="0"/>
              <a:t>       Hazard         </a:t>
            </a:r>
            <a:r>
              <a:rPr lang="en-US" altLang="en-US" sz="2000" dirty="0">
                <a:sym typeface="Symbol" pitchFamily="18" charset="2"/>
              </a:rPr>
              <a:t></a:t>
            </a:r>
            <a:r>
              <a:rPr lang="en-US" altLang="en-US" sz="2000" dirty="0"/>
              <a:t>       Exposure      </a:t>
            </a:r>
            <a:r>
              <a:rPr lang="en-US" altLang="en-US" sz="2000" dirty="0">
                <a:sym typeface="Symbol" pitchFamily="18" charset="2"/>
              </a:rPr>
              <a:t></a:t>
            </a:r>
            <a:r>
              <a:rPr lang="en-US" altLang="en-US" sz="2000" dirty="0"/>
              <a:t>     </a:t>
            </a:r>
            <a:r>
              <a:rPr lang="en-US" altLang="en-US" sz="2000" dirty="0" smtClean="0"/>
              <a:t>Fragility</a:t>
            </a:r>
            <a:endParaRPr lang="en-US" altLang="en-US" sz="2000" dirty="0"/>
          </a:p>
        </p:txBody>
      </p:sp>
      <p:sp>
        <p:nvSpPr>
          <p:cNvPr id="113675" name="Text Box 11"/>
          <p:cNvSpPr txBox="1">
            <a:spLocks noChangeArrowheads="1"/>
          </p:cNvSpPr>
          <p:nvPr/>
        </p:nvSpPr>
        <p:spPr bwMode="auto">
          <a:xfrm>
            <a:off x="1749665" y="2071484"/>
            <a:ext cx="56637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/>
              <a:t>Risk   =   </a:t>
            </a:r>
            <a:r>
              <a:rPr lang="en-US" altLang="en-US" sz="2000" dirty="0" smtClean="0"/>
              <a:t>Chance of suffering loss or harm</a:t>
            </a:r>
            <a:endParaRPr lang="en-US" alt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855013" y="3599949"/>
            <a:ext cx="8090079" cy="2877051"/>
            <a:chOff x="1524000" y="3276600"/>
            <a:chExt cx="7405688" cy="2633663"/>
          </a:xfrm>
        </p:grpSpPr>
        <p:grpSp>
          <p:nvGrpSpPr>
            <p:cNvPr id="113668" name="Group 4"/>
            <p:cNvGrpSpPr>
              <a:grpSpLocks/>
            </p:cNvGrpSpPr>
            <p:nvPr/>
          </p:nvGrpSpPr>
          <p:grpSpPr bwMode="auto">
            <a:xfrm>
              <a:off x="1524000" y="3276600"/>
              <a:ext cx="7405688" cy="2633663"/>
              <a:chOff x="816" y="1920"/>
              <a:chExt cx="4665" cy="1659"/>
            </a:xfrm>
          </p:grpSpPr>
          <p:pic>
            <p:nvPicPr>
              <p:cNvPr id="113669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920"/>
                <a:ext cx="1392" cy="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670" name="Text Box 6"/>
              <p:cNvSpPr txBox="1">
                <a:spLocks noChangeArrowheads="1"/>
              </p:cNvSpPr>
              <p:nvPr/>
            </p:nvSpPr>
            <p:spPr bwMode="auto">
              <a:xfrm>
                <a:off x="3949" y="2905"/>
                <a:ext cx="1532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/>
                  <a:t>Structural </a:t>
                </a:r>
                <a:r>
                  <a:rPr lang="en-US" altLang="en-US" sz="1400" dirty="0" smtClean="0"/>
                  <a:t>fragility</a:t>
                </a:r>
              </a:p>
              <a:p>
                <a:r>
                  <a:rPr lang="en-US" altLang="en-US" sz="1400" dirty="0" smtClean="0"/>
                  <a:t>Non-structural vulnerability</a:t>
                </a:r>
                <a:endParaRPr lang="en-US" altLang="en-US" sz="1400" dirty="0"/>
              </a:p>
            </p:txBody>
          </p:sp>
          <p:pic>
            <p:nvPicPr>
              <p:cNvPr id="113671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2" y="1920"/>
                <a:ext cx="1248" cy="9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672" name="Text Box 8"/>
              <p:cNvSpPr txBox="1">
                <a:spLocks noChangeArrowheads="1"/>
              </p:cNvSpPr>
              <p:nvPr/>
            </p:nvSpPr>
            <p:spPr bwMode="auto">
              <a:xfrm>
                <a:off x="2357" y="2905"/>
                <a:ext cx="119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400" dirty="0"/>
                  <a:t>Extent &amp; density of built </a:t>
                </a:r>
                <a:r>
                  <a:rPr lang="en-US" altLang="en-US" sz="1400" dirty="0" smtClean="0"/>
                  <a:t>environment</a:t>
                </a:r>
                <a:endParaRPr lang="en-US" altLang="en-US" sz="1400" dirty="0"/>
              </a:p>
            </p:txBody>
          </p:sp>
          <p:sp>
            <p:nvSpPr>
              <p:cNvPr id="113673" name="Text Box 9"/>
              <p:cNvSpPr txBox="1">
                <a:spLocks noChangeArrowheads="1"/>
              </p:cNvSpPr>
              <p:nvPr/>
            </p:nvSpPr>
            <p:spPr bwMode="auto">
              <a:xfrm>
                <a:off x="816" y="2905"/>
                <a:ext cx="1177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400" dirty="0"/>
                  <a:t>Faulting, </a:t>
                </a:r>
                <a:r>
                  <a:rPr lang="en-US" altLang="en-US" sz="1400" dirty="0" smtClean="0"/>
                  <a:t>shaking </a:t>
                </a:r>
                <a:r>
                  <a:rPr lang="en-US" altLang="en-US" sz="1400" dirty="0" err="1" smtClean="0"/>
                  <a:t>landsliding</a:t>
                </a:r>
                <a:r>
                  <a:rPr lang="en-US" altLang="en-US" sz="1400" dirty="0" smtClean="0"/>
                  <a:t> </a:t>
                </a:r>
                <a:r>
                  <a:rPr lang="en-US" altLang="en-US" sz="1400" dirty="0" err="1" smtClean="0"/>
                  <a:t>liquifaction</a:t>
                </a:r>
                <a:endParaRPr lang="en-US" altLang="en-US" sz="1400" dirty="0" smtClean="0"/>
              </a:p>
              <a:p>
                <a:r>
                  <a:rPr lang="en-US" altLang="en-US" sz="1400" dirty="0" err="1" smtClean="0"/>
                  <a:t>innundation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  <p:pic>
            <p:nvPicPr>
              <p:cNvPr id="11367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" y="1920"/>
                <a:ext cx="1152" cy="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3676" name="Line 12"/>
            <p:cNvSpPr>
              <a:spLocks noChangeShapeType="1"/>
            </p:cNvSpPr>
            <p:nvPr/>
          </p:nvSpPr>
          <p:spPr bwMode="auto">
            <a:xfrm>
              <a:off x="1665516" y="3755570"/>
              <a:ext cx="533400" cy="76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77" name="Line 13"/>
            <p:cNvSpPr>
              <a:spLocks noChangeShapeType="1"/>
            </p:cNvSpPr>
            <p:nvPr/>
          </p:nvSpPr>
          <p:spPr bwMode="auto">
            <a:xfrm flipH="1" flipV="1">
              <a:off x="1665516" y="3907970"/>
              <a:ext cx="533400" cy="76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279186" y="1428690"/>
            <a:ext cx="66046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 smtClean="0"/>
              <a:t>Hazard   </a:t>
            </a:r>
            <a:r>
              <a:rPr lang="en-US" altLang="en-US" sz="2000" dirty="0"/>
              <a:t>=   </a:t>
            </a:r>
            <a:r>
              <a:rPr lang="en-US" altLang="en-US" sz="2000" dirty="0" smtClean="0"/>
              <a:t>A source of potential danger or harm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2494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/>
      <p:bldP spid="113675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ellsworth\Documents\Research\Induced Seismicity\Texas\Azle\report\Figure 5. Relocated epicen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4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1528" y="609600"/>
            <a:ext cx="4788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Temporary Network Locations</a:t>
            </a:r>
            <a:endParaRPr lang="en-US" sz="2400" dirty="0"/>
          </a:p>
        </p:txBody>
      </p:sp>
      <p:pic>
        <p:nvPicPr>
          <p:cNvPr id="4098" name="Picture 2" descr="C:\Users\ellsworth\Documents\Research\Induced Seismicity\Texas\Azle\local network\Azle composite focal mechanis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8" y="3712982"/>
            <a:ext cx="1886289" cy="19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3747247"/>
            <a:ext cx="326042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Earthquakes hypocenters define a northwest dipping normal fault in the shallow basement (3.5 to 7 km)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396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9"/>
          <a:stretch/>
        </p:blipFill>
        <p:spPr>
          <a:xfrm>
            <a:off x="1066800" y="1524000"/>
            <a:ext cx="6375850" cy="4309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6732" y="609600"/>
            <a:ext cx="4478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Faults, Seismicity and Wells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33179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9869" y="457200"/>
            <a:ext cx="480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Earthquake Swarm of January 28,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5171" y="6172200"/>
            <a:ext cx="514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Double-difference waveform cross correlation locations</a:t>
            </a:r>
          </a:p>
          <a:p>
            <a:pPr algn="ctr"/>
            <a:r>
              <a:rPr lang="en-US" sz="1400" dirty="0" smtClean="0"/>
              <a:t>Courtesy of David Shelly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620095"/>
            <a:ext cx="9525000" cy="5552105"/>
            <a:chOff x="-228600" y="620095"/>
            <a:chExt cx="9525000" cy="5552105"/>
          </a:xfrm>
        </p:grpSpPr>
        <p:pic>
          <p:nvPicPr>
            <p:cNvPr id="8" name="Azle_dt3_r2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857250"/>
              <a:ext cx="9144000" cy="51435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-228600" y="641866"/>
              <a:ext cx="914400" cy="553033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8382000" y="620095"/>
              <a:ext cx="914400" cy="553033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1516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96"/>
          <a:stretch/>
        </p:blipFill>
        <p:spPr>
          <a:xfrm>
            <a:off x="237745" y="1143000"/>
            <a:ext cx="3048000" cy="3624072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9"/>
          <a:stretch/>
        </p:blipFill>
        <p:spPr>
          <a:xfrm>
            <a:off x="3429000" y="1143000"/>
            <a:ext cx="5361305" cy="3624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457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Why Earthquakes Near </a:t>
            </a:r>
            <a:r>
              <a:rPr lang="en-US" sz="2000" dirty="0" err="1" smtClean="0"/>
              <a:t>Azle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61745" y="5090160"/>
            <a:ext cx="58864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Natural earthquake </a:t>
            </a:r>
            <a:r>
              <a:rPr lang="en-US" dirty="0" smtClean="0"/>
              <a:t>activity?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level changes in Eagle Mountain </a:t>
            </a:r>
            <a:r>
              <a:rPr lang="en-US" dirty="0" smtClean="0"/>
              <a:t>Lake?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table decline due to prolonged </a:t>
            </a:r>
            <a:r>
              <a:rPr lang="en-US" dirty="0" smtClean="0"/>
              <a:t>drought?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Production from the Barnett </a:t>
            </a:r>
            <a:r>
              <a:rPr lang="en-US" dirty="0" smtClean="0"/>
              <a:t>Shale?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Waste water </a:t>
            </a:r>
            <a:r>
              <a:rPr lang="en-US" dirty="0" smtClean="0"/>
              <a:t>disposal?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245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lsworth\Documents\Research\Induced Seismicity\Texas\Azle\Eagle Mountain Lake\Coulomb stress change v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95400"/>
            <a:ext cx="5105400" cy="540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lsworth\Documents\Research\Induced Seismicity\Texas\Azle\Eagle Mountain Lake\Load model and earthquakes_zoom 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590800"/>
            <a:ext cx="2232483" cy="22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5839" y="457200"/>
            <a:ext cx="700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Could Lake Level Changes Have Induced the Earthquakes?</a:t>
            </a:r>
            <a:endParaRPr lang="en-US" dirty="0"/>
          </a:p>
        </p:txBody>
      </p:sp>
      <p:pic>
        <p:nvPicPr>
          <p:cNvPr id="4100" name="Picture 4" descr="C:\Users\ellsworth\Documents\Research\Induced Seismicity\Texas\Azle\Eagle Mountain Lake\USGS.08045000.05.00062..20071001.20140226..3..gi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862585"/>
            <a:ext cx="2421623" cy="16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799" y="1412242"/>
            <a:ext cx="304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Compute stress change at depth using the </a:t>
            </a:r>
            <a:r>
              <a:rPr lang="en-US" sz="1400" dirty="0" err="1" smtClean="0"/>
              <a:t>Boussinesq</a:t>
            </a:r>
            <a:r>
              <a:rPr lang="en-US" sz="1400" dirty="0" smtClean="0"/>
              <a:t> solution for a surface load.  Maximum change in focal region &lt; 1 </a:t>
            </a:r>
            <a:r>
              <a:rPr lang="en-US" sz="1400" dirty="0" err="1" smtClean="0"/>
              <a:t>KPa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56567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ellsworth\Documents\Research\Induced Seismicity\Texas\Azle\report\Figure 5. Relocated epicen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4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llsworth\Documents\Research\Induced Seismicity\Texas\Azle\Wells from RRC G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2017711"/>
            <a:ext cx="3458156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25265" y="609600"/>
            <a:ext cx="4221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Barnett Shale Production?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0770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C:\Users\ellsworth\Documents\Research\Induced Seismicity\Texas\Azle\report\Figure 5. Relocated epicen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473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ellsworth\Documents\Research\Induced Seismicity\Texas\Azle\Wells from RRC G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2017711"/>
            <a:ext cx="3458156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524000" y="2897736"/>
            <a:ext cx="2895600" cy="7566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54879" y="609600"/>
            <a:ext cx="356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Wastewater Disposal?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3329" y="3120011"/>
            <a:ext cx="304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High-volume wastewater disposal wells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07329" y="2017712"/>
            <a:ext cx="2945671" cy="11588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3336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1792"/>
            <a:ext cx="3817267" cy="5263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4935295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Causal Factors for Seismicity near </a:t>
            </a:r>
            <a:r>
              <a:rPr lang="en-US" sz="1200" b="1" dirty="0" err="1"/>
              <a:t>Azle</a:t>
            </a:r>
            <a:r>
              <a:rPr lang="en-US" sz="1200" b="1" dirty="0"/>
              <a:t>, Texas</a:t>
            </a:r>
          </a:p>
          <a:p>
            <a:r>
              <a:rPr lang="en-US" sz="1200" dirty="0"/>
              <a:t>Matthew J. </a:t>
            </a:r>
            <a:r>
              <a:rPr lang="en-US" sz="1200" dirty="0" err="1" smtClean="0"/>
              <a:t>Hornbach</a:t>
            </a:r>
            <a:r>
              <a:rPr lang="en-US" sz="1200" dirty="0" smtClean="0"/>
              <a:t>, </a:t>
            </a:r>
            <a:r>
              <a:rPr lang="en-US" sz="1200" dirty="0"/>
              <a:t>Heather R. </a:t>
            </a:r>
            <a:r>
              <a:rPr lang="en-US" sz="1200" dirty="0" err="1" smtClean="0"/>
              <a:t>DeShon</a:t>
            </a:r>
            <a:r>
              <a:rPr lang="en-US" sz="1200" dirty="0" smtClean="0"/>
              <a:t>, </a:t>
            </a:r>
            <a:r>
              <a:rPr lang="en-US" sz="1200" dirty="0"/>
              <a:t>William L. </a:t>
            </a:r>
            <a:r>
              <a:rPr lang="en-US" sz="1200" dirty="0" smtClean="0"/>
              <a:t>Ellsworth, </a:t>
            </a:r>
            <a:r>
              <a:rPr lang="en-US" sz="1200" dirty="0"/>
              <a:t>Brian </a:t>
            </a:r>
            <a:r>
              <a:rPr lang="en-US" sz="1200" dirty="0" smtClean="0"/>
              <a:t>Stump, </a:t>
            </a:r>
            <a:r>
              <a:rPr lang="en-US" sz="1200" dirty="0"/>
              <a:t>Chris </a:t>
            </a:r>
            <a:r>
              <a:rPr lang="en-US" sz="1200" dirty="0" smtClean="0"/>
              <a:t>Hayward, </a:t>
            </a:r>
            <a:r>
              <a:rPr lang="en-US" sz="1200" dirty="0"/>
              <a:t>Harrison </a:t>
            </a:r>
            <a:r>
              <a:rPr lang="en-US" sz="1200" dirty="0" err="1" smtClean="0"/>
              <a:t>R.Oldham</a:t>
            </a:r>
            <a:r>
              <a:rPr lang="en-US" sz="1200" dirty="0" smtClean="0"/>
              <a:t>, </a:t>
            </a:r>
            <a:r>
              <a:rPr lang="en-US" sz="1200" dirty="0"/>
              <a:t>Cliff </a:t>
            </a:r>
            <a:r>
              <a:rPr lang="en-US" sz="1200" dirty="0" smtClean="0"/>
              <a:t>Frohlich, </a:t>
            </a:r>
            <a:r>
              <a:rPr lang="en-US" sz="1200" dirty="0"/>
              <a:t>Jon E. </a:t>
            </a:r>
            <a:r>
              <a:rPr lang="en-US" sz="1200" dirty="0" smtClean="0"/>
              <a:t>Olson, </a:t>
            </a:r>
            <a:r>
              <a:rPr lang="en-US" sz="1200" dirty="0"/>
              <a:t>M. Beatrice </a:t>
            </a:r>
            <a:r>
              <a:rPr lang="en-US" sz="1200" dirty="0" smtClean="0"/>
              <a:t>Magnani, </a:t>
            </a:r>
            <a:r>
              <a:rPr lang="en-US" sz="1200" dirty="0"/>
              <a:t>Casey </a:t>
            </a:r>
            <a:r>
              <a:rPr lang="en-US" sz="1200" dirty="0" smtClean="0"/>
              <a:t>Brokaw, </a:t>
            </a:r>
            <a:r>
              <a:rPr lang="en-US" sz="1200" dirty="0"/>
              <a:t>James H. </a:t>
            </a:r>
            <a:r>
              <a:rPr lang="en-US" sz="1200" dirty="0" smtClean="0"/>
              <a:t>Luetgert.</a:t>
            </a:r>
            <a:endParaRPr lang="en-US" sz="1200" dirty="0"/>
          </a:p>
          <a:p>
            <a:r>
              <a:rPr lang="en-US" sz="1200" i="1" dirty="0" smtClean="0"/>
              <a:t>Nature Communications, in review.</a:t>
            </a:r>
            <a:endParaRPr lang="en-US" sz="1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30419" y="304800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Modeling the Effects of Injection and Production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419600" y="904449"/>
                <a:ext cx="4678722" cy="200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Solve the groundwater-flow </a:t>
                </a:r>
                <a:r>
                  <a:rPr lang="en-US" sz="1400" dirty="0"/>
                  <a:t>equation for pressure assuming single phase flow and nearly flat-lying sedimentary layers, where</a:t>
                </a:r>
              </a:p>
              <a:p>
                <a:r>
                  <a:rPr lang="en-US" sz="1400" dirty="0"/>
                  <a:t> 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/>
                          </m:ctrlPr>
                        </m:fPr>
                        <m:num>
                          <m:r>
                            <a:rPr lang="en-US" sz="1400" i="1"/>
                            <m:t>𝑑𝑃</m:t>
                          </m:r>
                        </m:num>
                        <m:den>
                          <m:r>
                            <a:rPr lang="en-US" sz="1400" i="1"/>
                            <m:t>𝑑𝑡</m:t>
                          </m:r>
                        </m:den>
                      </m:f>
                      <m:r>
                        <a:rPr lang="en-US" sz="1400" i="1"/>
                        <m:t>= −</m:t>
                      </m:r>
                      <m:f>
                        <m:fPr>
                          <m:ctrlPr>
                            <a:rPr lang="en-US" sz="1400" i="1"/>
                          </m:ctrlPr>
                        </m:fPr>
                        <m:num>
                          <m:r>
                            <a:rPr lang="en-US" sz="1400" i="1"/>
                            <m:t>1</m:t>
                          </m:r>
                        </m:num>
                        <m:den>
                          <m:r>
                            <a:rPr lang="en-US" sz="1400" i="1"/>
                            <m:t>𝑆</m:t>
                          </m:r>
                        </m:den>
                      </m:f>
                      <m:r>
                        <a:rPr lang="en-US" sz="1400" b="1" i="1"/>
                        <m:t>𝛁</m:t>
                      </m:r>
                      <m:r>
                        <a:rPr lang="en-US" sz="1400"/>
                        <m:t>∙</m:t>
                      </m:r>
                      <m:d>
                        <m:dPr>
                          <m:ctrlPr>
                            <a:rPr lang="en-US" sz="1400" i="1"/>
                          </m:ctrlPr>
                        </m:dPr>
                        <m:e>
                          <m:r>
                            <a:rPr lang="en-US" sz="1400" i="1"/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400"/>
                            <m:t>K</m:t>
                          </m:r>
                          <m:r>
                            <a:rPr lang="en-US" sz="1400"/>
                            <m:t> </m:t>
                          </m:r>
                          <m:r>
                            <a:rPr lang="en-US" sz="1400" b="1" i="1"/>
                            <m:t>𝛁</m:t>
                          </m:r>
                          <m:r>
                            <m:rPr>
                              <m:sty m:val="p"/>
                            </m:rPr>
                            <a:rPr lang="en-US" sz="1400"/>
                            <m:t>P</m:t>
                          </m:r>
                        </m:e>
                      </m:d>
                      <m:r>
                        <a:rPr lang="en-US" sz="1400" i="1"/>
                        <m:t>−</m:t>
                      </m:r>
                      <m:r>
                        <a:rPr lang="en-US" sz="1400" i="1"/>
                        <m:t>𝐺</m:t>
                      </m:r>
                    </m:oMath>
                  </m:oMathPara>
                </a14:m>
                <a:endParaRPr lang="en-US" sz="1400" dirty="0"/>
              </a:p>
              <a:p>
                <a:endParaRPr lang="en-US" sz="1400" dirty="0" smtClean="0"/>
              </a:p>
              <a:p>
                <a:r>
                  <a:rPr lang="en-US" sz="1400" dirty="0" smtClean="0"/>
                  <a:t>where </a:t>
                </a:r>
                <a:r>
                  <a:rPr lang="en-US" sz="1400" i="1" dirty="0" smtClean="0"/>
                  <a:t>S</a:t>
                </a:r>
                <a:r>
                  <a:rPr lang="en-US" sz="1400" dirty="0" smtClean="0"/>
                  <a:t> is the specific storage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/>
                      </a:rPr>
                      <m:t>K</m:t>
                    </m:r>
                  </m:oMath>
                </a14:m>
                <a:r>
                  <a:rPr lang="en-US" sz="1400" dirty="0" smtClean="0"/>
                  <a:t> is the hydraulic conductivity and </a:t>
                </a:r>
                <a:r>
                  <a:rPr lang="en-US" sz="1400" i="1" dirty="0" smtClean="0"/>
                  <a:t>G</a:t>
                </a:r>
                <a:r>
                  <a:rPr lang="en-US" sz="1400" dirty="0" smtClean="0"/>
                  <a:t> is the source term.</a:t>
                </a:r>
                <a:endParaRPr lang="en-US" sz="1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904449"/>
                <a:ext cx="4678722" cy="2009524"/>
              </a:xfrm>
              <a:prstGeom prst="rect">
                <a:avLst/>
              </a:prstGeom>
              <a:blipFill rotWithShape="1">
                <a:blip r:embed="rId3"/>
                <a:stretch>
                  <a:fillRect l="-260" t="-303" r="-911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96" y="3124200"/>
            <a:ext cx="3031823" cy="16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93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1792"/>
            <a:ext cx="3817267" cy="5263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5800" y="6858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Causal Factors for Seismicity near </a:t>
            </a:r>
            <a:r>
              <a:rPr lang="en-US" sz="1200" b="1" dirty="0" err="1"/>
              <a:t>Azle</a:t>
            </a:r>
            <a:r>
              <a:rPr lang="en-US" sz="1200" b="1" dirty="0"/>
              <a:t>, Texas</a:t>
            </a:r>
          </a:p>
          <a:p>
            <a:r>
              <a:rPr lang="en-US" sz="1200" dirty="0"/>
              <a:t>Matthew J. </a:t>
            </a:r>
            <a:r>
              <a:rPr lang="en-US" sz="1200" dirty="0" err="1" smtClean="0"/>
              <a:t>Hornbach</a:t>
            </a:r>
            <a:r>
              <a:rPr lang="en-US" sz="1200" dirty="0" smtClean="0"/>
              <a:t>, </a:t>
            </a:r>
            <a:r>
              <a:rPr lang="en-US" sz="1200" dirty="0"/>
              <a:t>Heather R. </a:t>
            </a:r>
            <a:r>
              <a:rPr lang="en-US" sz="1200" dirty="0" err="1" smtClean="0"/>
              <a:t>DeShon</a:t>
            </a:r>
            <a:r>
              <a:rPr lang="en-US" sz="1200" dirty="0" smtClean="0"/>
              <a:t>, </a:t>
            </a:r>
            <a:r>
              <a:rPr lang="en-US" sz="1200" dirty="0"/>
              <a:t>William L. </a:t>
            </a:r>
            <a:r>
              <a:rPr lang="en-US" sz="1200" dirty="0" smtClean="0"/>
              <a:t>Ellsworth, </a:t>
            </a:r>
            <a:r>
              <a:rPr lang="en-US" sz="1200" dirty="0"/>
              <a:t>Brian </a:t>
            </a:r>
            <a:r>
              <a:rPr lang="en-US" sz="1200" dirty="0" smtClean="0"/>
              <a:t>Stump, </a:t>
            </a:r>
            <a:r>
              <a:rPr lang="en-US" sz="1200" dirty="0"/>
              <a:t>Chris </a:t>
            </a:r>
            <a:r>
              <a:rPr lang="en-US" sz="1200" dirty="0" smtClean="0"/>
              <a:t>Hayward, </a:t>
            </a:r>
            <a:r>
              <a:rPr lang="en-US" sz="1200" dirty="0"/>
              <a:t>Harrison </a:t>
            </a:r>
            <a:r>
              <a:rPr lang="en-US" sz="1200" dirty="0" err="1" smtClean="0"/>
              <a:t>R.Oldham</a:t>
            </a:r>
            <a:r>
              <a:rPr lang="en-US" sz="1200" dirty="0" smtClean="0"/>
              <a:t>, </a:t>
            </a:r>
            <a:r>
              <a:rPr lang="en-US" sz="1200" dirty="0"/>
              <a:t>Cliff </a:t>
            </a:r>
            <a:r>
              <a:rPr lang="en-US" sz="1200" dirty="0" smtClean="0"/>
              <a:t>Frohlich, </a:t>
            </a:r>
            <a:r>
              <a:rPr lang="en-US" sz="1200" dirty="0"/>
              <a:t>Jon E. </a:t>
            </a:r>
            <a:r>
              <a:rPr lang="en-US" sz="1200" dirty="0" smtClean="0"/>
              <a:t>Olson, </a:t>
            </a:r>
            <a:r>
              <a:rPr lang="en-US" sz="1200" dirty="0"/>
              <a:t>M. Beatrice </a:t>
            </a:r>
            <a:r>
              <a:rPr lang="en-US" sz="1200" dirty="0" smtClean="0"/>
              <a:t>Magnani, </a:t>
            </a:r>
            <a:r>
              <a:rPr lang="en-US" sz="1200" dirty="0"/>
              <a:t>Casey </a:t>
            </a:r>
            <a:r>
              <a:rPr lang="en-US" sz="1200" dirty="0" smtClean="0"/>
              <a:t>Brokaw, </a:t>
            </a:r>
            <a:r>
              <a:rPr lang="en-US" sz="1200" dirty="0"/>
              <a:t>James H. </a:t>
            </a:r>
            <a:r>
              <a:rPr lang="en-US" sz="1200" dirty="0" smtClean="0"/>
              <a:t>Luetgert.</a:t>
            </a:r>
            <a:endParaRPr lang="en-US" sz="1200" dirty="0"/>
          </a:p>
          <a:p>
            <a:r>
              <a:rPr lang="en-US" sz="1200" i="1" dirty="0" smtClean="0"/>
              <a:t>Nature Communications, in review.</a:t>
            </a:r>
            <a:endParaRPr lang="en-US" sz="1200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495800" y="1886129"/>
            <a:ext cx="4535170" cy="4255008"/>
            <a:chOff x="4495800" y="1886129"/>
            <a:chExt cx="4535170" cy="4255008"/>
          </a:xfrm>
        </p:grpSpPr>
        <p:pic>
          <p:nvPicPr>
            <p:cNvPr id="2" name="Picture 1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" t="-274" r="-1213" b="45914"/>
            <a:stretch/>
          </p:blipFill>
          <p:spPr>
            <a:xfrm>
              <a:off x="4495800" y="1892225"/>
              <a:ext cx="4535170" cy="424891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4495800" y="1886129"/>
              <a:ext cx="0" cy="4255008"/>
            </a:xfrm>
            <a:prstGeom prst="line">
              <a:avLst/>
            </a:prstGeom>
            <a:solidFill>
              <a:schemeClr val="accent1">
                <a:alpha val="2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748350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3391" y="330764"/>
            <a:ext cx="6149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Evidence For or Against Proposed Mechanisms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49708"/>
              </p:ext>
            </p:extLst>
          </p:nvPr>
        </p:nvGraphicFramePr>
        <p:xfrm>
          <a:off x="1089185" y="1447800"/>
          <a:ext cx="6997980" cy="439770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332660"/>
                <a:gridCol w="2332660"/>
                <a:gridCol w="2332660"/>
              </a:tblGrid>
              <a:tr h="772076"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Potential Cause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Arguments For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Arguments Against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224"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Natural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Rare earthquakes do occur in Texas and history is short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Earthquakes in this region</a:t>
                      </a:r>
                      <a:r>
                        <a:rPr lang="en-US" sz="1500" baseline="0" dirty="0" smtClean="0"/>
                        <a:t> unknown for &gt;100 years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224"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Lake Level</a:t>
                      </a:r>
                      <a:r>
                        <a:rPr lang="en-US" sz="1500" baseline="0" dirty="0" smtClean="0"/>
                        <a:t> Change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Falling</a:t>
                      </a:r>
                      <a:r>
                        <a:rPr lang="en-US" sz="1500" baseline="0" dirty="0" smtClean="0"/>
                        <a:t> lake level reduces load on footwall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Stress changes from falling</a:t>
                      </a:r>
                      <a:r>
                        <a:rPr lang="en-US" sz="1500" baseline="0" dirty="0" smtClean="0"/>
                        <a:t> lake level are too small(&lt; 1 </a:t>
                      </a:r>
                      <a:r>
                        <a:rPr lang="en-US" sz="1500" baseline="0" dirty="0" err="1" smtClean="0"/>
                        <a:t>KPa</a:t>
                      </a:r>
                      <a:r>
                        <a:rPr lang="en-US" sz="1500" baseline="0" dirty="0" smtClean="0"/>
                        <a:t>)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224"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Production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Poroelastic</a:t>
                      </a:r>
                      <a:r>
                        <a:rPr lang="en-US" sz="1500" dirty="0" smtClean="0"/>
                        <a:t> stress changes would encourage  normal faults</a:t>
                      </a:r>
                      <a:r>
                        <a:rPr lang="en-US" sz="1500" baseline="0" dirty="0" smtClean="0"/>
                        <a:t> to failure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/>
                        <a:t>Poroelastic</a:t>
                      </a:r>
                      <a:r>
                        <a:rPr lang="en-US" sz="1500" dirty="0" smtClean="0"/>
                        <a:t> stress changes </a:t>
                      </a:r>
                      <a:r>
                        <a:rPr lang="en-US" sz="1500" dirty="0" smtClean="0"/>
                        <a:t>are</a:t>
                      </a:r>
                      <a:r>
                        <a:rPr lang="en-US" sz="1500" baseline="0" dirty="0" smtClean="0"/>
                        <a:t> smaller than production pressure decrease 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294">
                <a:tc>
                  <a:txBody>
                    <a:bodyPr/>
                    <a:lstStyle/>
                    <a:p>
                      <a:pPr algn="ctr"/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Injection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Pressure increase</a:t>
                      </a:r>
                      <a:r>
                        <a:rPr lang="en-US" sz="1500" baseline="0" dirty="0" smtClean="0"/>
                        <a:t> at fault in range seen for natural triggering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Unclear how pressure is</a:t>
                      </a:r>
                      <a:r>
                        <a:rPr lang="en-US" sz="1500" baseline="0" dirty="0" smtClean="0"/>
                        <a:t> transmitted into basement</a:t>
                      </a:r>
                      <a:endParaRPr lang="en-US" sz="1500" dirty="0"/>
                    </a:p>
                  </a:txBody>
                  <a:tcPr marL="75484" marR="75484" marT="37742" marB="377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2260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66902" y="358914"/>
            <a:ext cx="3987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U. S. Earthquake Hazard Map</a:t>
            </a:r>
            <a:endParaRPr lang="en-US" sz="2000" dirty="0"/>
          </a:p>
        </p:txBody>
      </p:sp>
      <p:pic>
        <p:nvPicPr>
          <p:cNvPr id="5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3" y="1709737"/>
            <a:ext cx="5983922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171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3" y="1709737"/>
            <a:ext cx="5983922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4166" y="365490"/>
            <a:ext cx="3613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Case Study #3: Oklahoma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 bwMode="auto">
          <a:xfrm>
            <a:off x="4329504" y="3860383"/>
            <a:ext cx="559217" cy="559217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lg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8688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llsworth\Documents\Research\Induced Seismicity\Oklahoma\Position Statement\Final 5.5.2014\Press\USGS OGS statement (partial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28"/>
            <a:ext cx="931521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126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1850" y="4771859"/>
            <a:ext cx="2934985" cy="1768482"/>
            <a:chOff x="3505200" y="4771859"/>
            <a:chExt cx="2934985" cy="1768482"/>
          </a:xfrm>
        </p:grpSpPr>
        <p:pic>
          <p:nvPicPr>
            <p:cNvPr id="3" name="Picture 5" descr="C:\Users\ellsworth\Documents\Research\Induced Seismicity\Oklahoma\seismicity plots\well diagram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771859"/>
              <a:ext cx="2934985" cy="176848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05200" y="6245352"/>
              <a:ext cx="1369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SandRidge</a:t>
              </a:r>
              <a:r>
                <a:rPr lang="en-US" sz="1000" dirty="0" smtClean="0"/>
                <a:t> Energy</a:t>
              </a:r>
              <a:endParaRPr lang="en-US" sz="1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724400" y="4930355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Earthquakes in north-central Oklahoma (and southern Kansas) initiate within about a year of drilling to develop </a:t>
            </a:r>
            <a:r>
              <a:rPr lang="en-US" sz="1600" dirty="0" smtClean="0"/>
              <a:t>shale oil resources</a:t>
            </a:r>
            <a:endParaRPr lang="en-US" sz="1600" dirty="0"/>
          </a:p>
        </p:txBody>
      </p:sp>
      <p:pic>
        <p:nvPicPr>
          <p:cNvPr id="8" name="Picture 7" descr="C:\Users\ellsworth\Documents\FY 2014\Travel\Banff\talk\ok_p05_contours_filled_try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8604"/>
            <a:ext cx="694492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47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534987" y="228600"/>
            <a:ext cx="8226425" cy="620712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err="1" smtClean="0">
                <a:solidFill>
                  <a:schemeClr val="tx1"/>
                </a:solidFill>
                <a:effectLst/>
                <a:latin typeface="+mn-lt"/>
              </a:rPr>
              <a:t>Fracking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+mn-lt"/>
              </a:rPr>
              <a:t> or Wastewater Disposal?</a:t>
            </a:r>
            <a:endParaRPr lang="en-US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1351268"/>
            <a:ext cx="31438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Hundreds of thousands of </a:t>
            </a:r>
            <a:r>
              <a:rPr lang="en-US" sz="1600" dirty="0" err="1" smtClean="0"/>
              <a:t>frac</a:t>
            </a:r>
            <a:r>
              <a:rPr lang="en-US" sz="1600" dirty="0" smtClean="0"/>
              <a:t> jobs in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Only a handful of felt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None as large as magnitude 3 have been documented in the U.S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US" sz="1600" baseline="-25000" dirty="0"/>
              <a:t>w</a:t>
            </a:r>
            <a:r>
              <a:rPr lang="en-US" sz="1600" dirty="0"/>
              <a:t> </a:t>
            </a:r>
            <a:r>
              <a:rPr lang="en-US" sz="1600" dirty="0" smtClean="0"/>
              <a:t>4.2 in Canada</a:t>
            </a:r>
            <a:endParaRPr lang="en-US" sz="1600" dirty="0"/>
          </a:p>
        </p:txBody>
      </p:sp>
      <p:pic>
        <p:nvPicPr>
          <p:cNvPr id="10244" name="Picture 4" descr="C:\Users\ellsworth\Pictures\2013\Fort Collins\IMG_7469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6" y="3580212"/>
            <a:ext cx="2047555" cy="153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ellsworth\Pictures\2013\Fort Collins\IMG_7454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47628"/>
            <a:ext cx="2058441" cy="154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29000" y="3580212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30,000 deep wastewater wells in U.S.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Many with volumes &gt; 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m</a:t>
            </a:r>
            <a:r>
              <a:rPr lang="en-US" sz="1600" baseline="30000" dirty="0" smtClean="0"/>
              <a:t>3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Few with detected seismicity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Magnitudes as large as 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5.7</a:t>
            </a:r>
            <a:endParaRPr lang="en-US" sz="1600" dirty="0"/>
          </a:p>
        </p:txBody>
      </p:sp>
      <p:pic>
        <p:nvPicPr>
          <p:cNvPr id="21" name="Picture 5" descr="C:\Users\ellsworth\Documents\Research\Induced Seismicity\Oklahoma\seismicity plots\well diagra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5" y="2286000"/>
            <a:ext cx="2934985" cy="176848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3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19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ellsworth\Documents\Research\Induced Seismicity\Oklahoma\seismicity plots\OGS GR 1970-19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Users\ellsworth\Documents\Research\Induced Seismicity\Oklahoma\seismicity plots\OGS map 1970-19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1970 - 1979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2041" y="5350565"/>
            <a:ext cx="5280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P(one or more) = 1 – </a:t>
            </a:r>
            <a:r>
              <a:rPr lang="en-US" dirty="0" err="1" smtClean="0"/>
              <a:t>exp</a:t>
            </a:r>
            <a:r>
              <a:rPr lang="en-US" dirty="0" smtClean="0"/>
              <a:t>(-(Annual Rate) 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154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ellsworth\Documents\Research\Induced Seismicity\Oklahoma\seismicity plots\OGS GR 1970-19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C:\Users\ellsworth\Documents\Research\Induced Seismicity\Oklahoma\seismicity plots\OGS map 1980-19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1980 - 1989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025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ellsworth\Documents\Research\Induced Seismicity\Oklahoma\seismicity plots\OGS GR 1970-19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ellsworth\Documents\Research\Induced Seismicity\Oklahoma\seismicity plots\OGS map 1990-19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1990 - 1999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744660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ellsworth\Documents\Research\Induced Seismicity\Oklahoma\seismicity plots\OGS GR 1970-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ellsworth\Documents\Research\Induced Seismicity\Oklahoma\seismicity plots\OGS map 2000-2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2000 - 2008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93106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ellsworth\Documents\Research\Induced Seismicity\Oklahoma\seismicity plots\OGS GR 1970-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C:\Users\ellsworth\Documents\Research\Induced Seismicity\Oklahoma\seismicity plots\OGS map 2009-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2009 - 2013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17302" r="14490" b="19206"/>
          <a:stretch/>
        </p:blipFill>
        <p:spPr bwMode="auto">
          <a:xfrm>
            <a:off x="5341740" y="3859205"/>
            <a:ext cx="3178629" cy="25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43200" y="5410200"/>
            <a:ext cx="2870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Ways of Extracting Oil from Previously Unproductive Formations</a:t>
            </a:r>
          </a:p>
        </p:txBody>
      </p:sp>
    </p:spTree>
    <p:extLst>
      <p:ext uri="{BB962C8B-B14F-4D97-AF65-F5344CB8AC3E}">
        <p14:creationId xmlns:p14="http://schemas.microsoft.com/office/powerpoint/2010/main" val="31225222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5529950" cy="414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t="17302" r="14490" b="19206"/>
          <a:stretch/>
        </p:blipFill>
        <p:spPr bwMode="auto">
          <a:xfrm>
            <a:off x="5341740" y="3859205"/>
            <a:ext cx="3178629" cy="25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3370" y="519277"/>
            <a:ext cx="6371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Example of the </a:t>
            </a:r>
            <a:r>
              <a:rPr lang="en-US" sz="2400" dirty="0" err="1" smtClean="0"/>
              <a:t>Hunton</a:t>
            </a:r>
            <a:r>
              <a:rPr lang="en-US" sz="2400" dirty="0" smtClean="0"/>
              <a:t> Dewatering Play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1788392"/>
            <a:ext cx="2505109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Water to oil ratio at start:</a:t>
            </a:r>
          </a:p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1:50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When economical: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15:1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30918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38"/>
            <a:ext cx="8229600" cy="11430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What’s shown on </a:t>
            </a:r>
            <a:r>
              <a:rPr lang="en-US" b="0" dirty="0" smtClean="0">
                <a:solidFill>
                  <a:schemeClr val="tx1"/>
                </a:solidFill>
              </a:rPr>
              <a:t>a Hazard Map?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19200"/>
            <a:ext cx="7717803" cy="31242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E</a:t>
            </a:r>
            <a:r>
              <a:rPr lang="en-US" sz="1600" dirty="0" smtClean="0"/>
              <a:t>stimate of earthquake shaking hazard</a:t>
            </a:r>
          </a:p>
          <a:p>
            <a:pPr lvl="1">
              <a:lnSpc>
                <a:spcPct val="110000"/>
              </a:lnSpc>
            </a:pPr>
            <a:r>
              <a:rPr lang="en-US" sz="1600" dirty="0" smtClean="0"/>
              <a:t>Quantified as a probability of strength of shaking in a certain number of years 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Primary purpose is to set the seismic design provisions of building codes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U. S. Map update released in July 2014</a:t>
            </a:r>
          </a:p>
          <a:p>
            <a:pPr>
              <a:lnSpc>
                <a:spcPct val="130000"/>
              </a:lnSpc>
            </a:pPr>
            <a:r>
              <a:rPr lang="en-US" sz="1600" dirty="0" smtClean="0"/>
              <a:t>Update ducked the question of induced earthquakes</a:t>
            </a:r>
            <a:endParaRPr lang="en-US" sz="1600" dirty="0"/>
          </a:p>
          <a:p>
            <a:pPr marL="0" indent="0">
              <a:lnSpc>
                <a:spcPct val="130000"/>
              </a:lnSpc>
              <a:buNone/>
            </a:pPr>
            <a:endParaRPr lang="en-US" sz="1600" dirty="0"/>
          </a:p>
        </p:txBody>
      </p:sp>
      <p:pic>
        <p:nvPicPr>
          <p:cNvPr id="4" name="Picture 4" descr="C:\Users\ellsworth\Documents\FY 2014\Travel\Banff\talk\2014_pga2pct50y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3130"/>
            <a:ext cx="3886200" cy="28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902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7923" y="152400"/>
            <a:ext cx="5402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Central Oklahoma “Jones” Swarm</a:t>
            </a:r>
          </a:p>
          <a:p>
            <a:pPr algn="ctr"/>
            <a:r>
              <a:rPr lang="en-US" sz="2400" dirty="0" smtClean="0"/>
              <a:t>2009-2011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0264" y="990600"/>
            <a:ext cx="8911336" cy="4015665"/>
            <a:chOff x="80264" y="1397915"/>
            <a:chExt cx="8911336" cy="4015665"/>
          </a:xfrm>
        </p:grpSpPr>
        <p:grpSp>
          <p:nvGrpSpPr>
            <p:cNvPr id="18" name="Group 17"/>
            <p:cNvGrpSpPr/>
            <p:nvPr/>
          </p:nvGrpSpPr>
          <p:grpSpPr>
            <a:xfrm>
              <a:off x="80264" y="1847388"/>
              <a:ext cx="2801926" cy="2599737"/>
              <a:chOff x="-11532" y="3594847"/>
              <a:chExt cx="1884044" cy="1748090"/>
            </a:xfrm>
          </p:grpSpPr>
          <p:pic>
            <p:nvPicPr>
              <p:cNvPr id="1028" name="Picture 4" descr="C:\Users\ellsworth\Documents\Research\Induced Seismicity\Oklahoma\UIC volumes\OKC_east_injection_total_by_year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79" y="3594847"/>
                <a:ext cx="1760933" cy="16987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 rot="16200000">
                <a:off x="-306164" y="4257032"/>
                <a:ext cx="835485" cy="24622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million m</a:t>
                </a:r>
                <a:r>
                  <a:rPr lang="en-US" sz="1000" baseline="30000" dirty="0"/>
                  <a:t>3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11330" y="5096716"/>
                <a:ext cx="471604" cy="24622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Year</a:t>
                </a:r>
                <a:endParaRPr lang="en-US" sz="10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18142" y="1600200"/>
              <a:ext cx="1752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Oklahoma City Injection </a:t>
              </a:r>
              <a:endParaRPr lang="en-US" sz="1000" dirty="0"/>
            </a:p>
          </p:txBody>
        </p:sp>
        <p:pic>
          <p:nvPicPr>
            <p:cNvPr id="7170" name="Picture 2" descr="C:\Users\ellsworth\Documents\Research\Induced Seismicity\Oklahoma\UIC volumes\Jones injection and earthquakes 201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99" y="1397915"/>
              <a:ext cx="4117975" cy="4015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 bwMode="auto">
            <a:xfrm flipV="1">
              <a:off x="2819400" y="3484762"/>
              <a:ext cx="729512" cy="1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7185416" y="2363166"/>
              <a:ext cx="729512" cy="1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" name="Group 10"/>
            <p:cNvGrpSpPr/>
            <p:nvPr/>
          </p:nvGrpSpPr>
          <p:grpSpPr>
            <a:xfrm>
              <a:off x="4176590" y="4495800"/>
              <a:ext cx="1215213" cy="315418"/>
              <a:chOff x="533400" y="2362200"/>
              <a:chExt cx="609600" cy="110383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>
                <a:off x="533400" y="2362200"/>
                <a:ext cx="609600" cy="0"/>
              </a:xfrm>
              <a:prstGeom prst="line">
                <a:avLst/>
              </a:prstGeom>
              <a:solidFill>
                <a:schemeClr val="accent1">
                  <a:alpha val="2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678742" y="2375645"/>
                <a:ext cx="346741" cy="96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25 Km</a:t>
                </a:r>
                <a:endParaRPr lang="en-US" sz="1200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239000" y="2228357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/>
                <a:t>Injection Wells</a:t>
              </a:r>
            </a:p>
            <a:p>
              <a:pPr algn="r"/>
              <a:r>
                <a:rPr lang="en-US" sz="1000" dirty="0" smtClean="0"/>
                <a:t>(area ~ annual volume) </a:t>
              </a:r>
              <a:endParaRPr lang="en-US" sz="1000" dirty="0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2816" r="25779" b="7724"/>
          <a:stretch/>
        </p:blipFill>
        <p:spPr bwMode="auto">
          <a:xfrm>
            <a:off x="381000" y="4088485"/>
            <a:ext cx="2737715" cy="258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5257800"/>
            <a:ext cx="5791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Sharp increase in central Oklahoma seismicity 2009-2014 induced by massive wastewater </a:t>
            </a:r>
            <a:r>
              <a:rPr lang="en-US" sz="1200" dirty="0" smtClean="0"/>
              <a:t>injection.  K</a:t>
            </a:r>
            <a:r>
              <a:rPr lang="en-US" sz="1200" dirty="0"/>
              <a:t>. M. </a:t>
            </a:r>
            <a:r>
              <a:rPr lang="en-US" sz="1200" dirty="0" smtClean="0"/>
              <a:t>Keranen, </a:t>
            </a:r>
            <a:r>
              <a:rPr lang="en-US" sz="1200" dirty="0"/>
              <a:t>M. </a:t>
            </a:r>
            <a:r>
              <a:rPr lang="en-US" sz="1200" dirty="0" smtClean="0"/>
              <a:t>Weingarten, </a:t>
            </a:r>
            <a:r>
              <a:rPr lang="en-US" sz="1200" dirty="0"/>
              <a:t>G.A. </a:t>
            </a:r>
            <a:r>
              <a:rPr lang="en-US" sz="1200" dirty="0" err="1" smtClean="0"/>
              <a:t>Abers</a:t>
            </a:r>
            <a:r>
              <a:rPr lang="en-US" sz="1200" dirty="0" smtClean="0"/>
              <a:t>, </a:t>
            </a:r>
            <a:r>
              <a:rPr lang="en-US" sz="1200" dirty="0"/>
              <a:t>B. A. </a:t>
            </a:r>
            <a:r>
              <a:rPr lang="en-US" sz="1200" dirty="0" smtClean="0"/>
              <a:t>Bekins, </a:t>
            </a:r>
            <a:r>
              <a:rPr lang="en-US" sz="1200" dirty="0"/>
              <a:t>S. </a:t>
            </a:r>
            <a:r>
              <a:rPr lang="en-US" sz="1200" dirty="0" smtClean="0"/>
              <a:t>Ge</a:t>
            </a:r>
          </a:p>
          <a:p>
            <a:r>
              <a:rPr lang="en-US" sz="1200" i="1" dirty="0" smtClean="0"/>
              <a:t>Science, 2014.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5104039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ellsworth\Documents\Research\Induced Seismicity\Oklahoma\seismicity plots\OGS GR 1970-20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C:\Users\ellsworth\Documents\Research\Induced Seismicity\Oklahoma\seismicity plots\OGS map 2009-20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14" y="1240086"/>
            <a:ext cx="4130283" cy="244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65838" y="51927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2009 - 2013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319688" y="2463358"/>
            <a:ext cx="7295417" cy="4135615"/>
            <a:chOff x="1319688" y="2463358"/>
            <a:chExt cx="7295417" cy="4135615"/>
          </a:xfrm>
        </p:grpSpPr>
        <p:cxnSp>
          <p:nvCxnSpPr>
            <p:cNvPr id="5" name="Straight Arrow Connector 4"/>
            <p:cNvCxnSpPr/>
            <p:nvPr/>
          </p:nvCxnSpPr>
          <p:spPr bwMode="auto">
            <a:xfrm flipV="1">
              <a:off x="7239000" y="2463358"/>
              <a:ext cx="381000" cy="1223270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5672505" y="3839883"/>
              <a:ext cx="294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2011M</a:t>
              </a:r>
              <a:r>
                <a:rPr lang="en-US" baseline="-25000" dirty="0" smtClean="0"/>
                <a:t>w</a:t>
              </a:r>
              <a:r>
                <a:rPr lang="en-US" dirty="0" smtClean="0"/>
                <a:t> 5.7 Prague, OK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01190" y="4243687"/>
              <a:ext cx="2504124" cy="2355286"/>
              <a:chOff x="3886200" y="1371600"/>
              <a:chExt cx="4286994" cy="423820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200" y="1371600"/>
                <a:ext cx="4286994" cy="4238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086600" y="2346294"/>
                <a:ext cx="6535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Wells</a:t>
                </a:r>
                <a:endParaRPr lang="en-US" sz="14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319688" y="5562600"/>
              <a:ext cx="4343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Keranen, K.M., Savage, H.M., </a:t>
              </a:r>
              <a:r>
                <a:rPr lang="en-US" sz="1000" dirty="0" err="1" smtClean="0"/>
                <a:t>Abers</a:t>
              </a:r>
              <a:r>
                <a:rPr lang="en-US" sz="1000" dirty="0" smtClean="0"/>
                <a:t>, J.A., and Cochran, E.S., 2013, </a:t>
              </a:r>
              <a:r>
                <a:rPr lang="en-US" sz="1000" i="1" dirty="0"/>
                <a:t>Potentially induced </a:t>
              </a:r>
              <a:r>
                <a:rPr lang="en-US" sz="1000" i="1" dirty="0" smtClean="0"/>
                <a:t>earthquakes </a:t>
              </a:r>
              <a:r>
                <a:rPr lang="en-US" sz="1000" i="1" dirty="0"/>
                <a:t>in Oklahoma, USA: </a:t>
              </a:r>
              <a:r>
                <a:rPr lang="en-US" sz="1000" i="1" dirty="0" smtClean="0"/>
                <a:t>Links </a:t>
              </a:r>
              <a:r>
                <a:rPr lang="en-US" sz="1000" i="1" dirty="0"/>
                <a:t>between wastewater injection and the 2011 Mw </a:t>
              </a:r>
              <a:r>
                <a:rPr lang="en-US" sz="1000" i="1" dirty="0" smtClean="0"/>
                <a:t>5.7 earthquake sequence, Geology</a:t>
              </a:r>
              <a:r>
                <a:rPr lang="en-US" sz="1000" dirty="0" smtClean="0"/>
                <a:t>.,</a:t>
              </a:r>
              <a:r>
                <a:rPr lang="en-US" sz="1000" dirty="0"/>
                <a:t> </a:t>
              </a:r>
              <a:r>
                <a:rPr lang="en-US" sz="1000" dirty="0" smtClean="0"/>
                <a:t>doi:10.1130/G34045.1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364107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llsworth\Documents\Research\Induced Seismicity\Oklahoma\seismicity plots\OGS GR 1970-2014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7" y="1143000"/>
            <a:ext cx="4435583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4594" y="519277"/>
            <a:ext cx="302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2014 through May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5447" y="5103674"/>
            <a:ext cx="3892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P(M≥5½) = 0.23 to 0.53</a:t>
            </a:r>
          </a:p>
          <a:p>
            <a:pPr algn="ctr"/>
            <a:r>
              <a:rPr lang="en-US" sz="1400" dirty="0" smtClean="0"/>
              <a:t>in the next 12 months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Compared with the 1970-2008 expectation of</a:t>
            </a:r>
          </a:p>
          <a:p>
            <a:pPr algn="ctr"/>
            <a:r>
              <a:rPr lang="en-US" sz="1400" dirty="0"/>
              <a:t>P(M≥5½) </a:t>
            </a:r>
            <a:r>
              <a:rPr lang="en-US" sz="1400" dirty="0" smtClean="0"/>
              <a:t>= 0.003</a:t>
            </a:r>
            <a:endParaRPr lang="en-US" sz="1400" dirty="0"/>
          </a:p>
        </p:txBody>
      </p:sp>
      <p:pic>
        <p:nvPicPr>
          <p:cNvPr id="7" name="Picture 2" descr="C:\Users\ellsworth\Documents\FY 2014\Travel\Banff\talk\GuthrieOK_base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54" y="1257433"/>
            <a:ext cx="3942692" cy="422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645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295275"/>
            <a:ext cx="8286751" cy="3438525"/>
            <a:chOff x="381000" y="295275"/>
            <a:chExt cx="8286751" cy="3438525"/>
          </a:xfrm>
        </p:grpSpPr>
        <p:pic>
          <p:nvPicPr>
            <p:cNvPr id="1027" name="Picture 3" descr="C:\Users\ellsworth\Documents\FY 2015\Travel\UJNR Sendai\talk\Oklahoma M-T diagra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95275"/>
              <a:ext cx="8286751" cy="343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72334" y="348734"/>
              <a:ext cx="4141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Oklahoma Seismicity 1973 - 2014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1" y="3276600"/>
            <a:ext cx="8286750" cy="3438525"/>
            <a:chOff x="381001" y="3276600"/>
            <a:chExt cx="8286750" cy="3438525"/>
          </a:xfrm>
        </p:grpSpPr>
        <p:pic>
          <p:nvPicPr>
            <p:cNvPr id="1029" name="Picture 5" descr="C:\Users\ellsworth\Documents\FY 2015\Travel\UJNR Sendai\talk\CA &amp; OK rates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3276600"/>
              <a:ext cx="8286750" cy="343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29282" y="3364467"/>
              <a:ext cx="6390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Oklahoma and California Earthquake Rate for Sequences with at least one M ≥ 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1057" y="5452292"/>
              <a:ext cx="10550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50"/>
                  </a:solidFill>
                </a:rPr>
                <a:t>Oklahoma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10292" y="4752201"/>
              <a:ext cx="1016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3366FF"/>
                  </a:solidFill>
                </a:rPr>
                <a:t>California</a:t>
              </a:r>
              <a:endParaRPr lang="en-US" sz="1200" b="1" dirty="0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9617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657" y="212061"/>
            <a:ext cx="879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Five Candidate Logic Tree Branches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1256" y="2057400"/>
            <a:ext cx="4670198" cy="977810"/>
            <a:chOff x="105217" y="1155790"/>
            <a:chExt cx="4670198" cy="977810"/>
          </a:xfrm>
        </p:grpSpPr>
        <p:sp>
          <p:nvSpPr>
            <p:cNvPr id="7" name="Rounded Rectangle 6"/>
            <p:cNvSpPr/>
            <p:nvPr/>
          </p:nvSpPr>
          <p:spPr>
            <a:xfrm>
              <a:off x="105217" y="1155790"/>
              <a:ext cx="4670198" cy="97781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560" y="1279469"/>
              <a:ext cx="4555191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 smtClean="0">
                  <a:solidFill>
                    <a:srgbClr val="000000"/>
                  </a:solidFill>
                </a:rPr>
                <a:t>Branch 1: </a:t>
              </a:r>
              <a:r>
                <a:rPr lang="en-US" dirty="0" smtClean="0">
                  <a:solidFill>
                    <a:srgbClr val="000000"/>
                  </a:solidFill>
                </a:rPr>
                <a:t>Short-Term Variability in a Long-Term Background EQ Rate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7833" y="3338318"/>
            <a:ext cx="4612535" cy="954238"/>
            <a:chOff x="134048" y="2499829"/>
            <a:chExt cx="4612535" cy="954238"/>
          </a:xfrm>
        </p:grpSpPr>
        <p:sp>
          <p:nvSpPr>
            <p:cNvPr id="9" name="Rounded Rectangle 8"/>
            <p:cNvSpPr/>
            <p:nvPr/>
          </p:nvSpPr>
          <p:spPr>
            <a:xfrm>
              <a:off x="134048" y="2499829"/>
              <a:ext cx="4612535" cy="9542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368" y="2630287"/>
              <a:ext cx="4421717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 smtClean="0">
                  <a:solidFill>
                    <a:srgbClr val="000000"/>
                  </a:solidFill>
                </a:rPr>
                <a:t>Branch 2: </a:t>
              </a:r>
              <a:r>
                <a:rPr lang="en-US" dirty="0" smtClean="0">
                  <a:solidFill>
                    <a:srgbClr val="000000"/>
                  </a:solidFill>
                </a:rPr>
                <a:t>Seismicity Rate Change is the “New Normal”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9743" y="4649071"/>
            <a:ext cx="4612535" cy="913529"/>
            <a:chOff x="105216" y="3875016"/>
            <a:chExt cx="4612535" cy="913529"/>
          </a:xfrm>
        </p:grpSpPr>
        <p:sp>
          <p:nvSpPr>
            <p:cNvPr id="11" name="Rounded Rectangle 10"/>
            <p:cNvSpPr/>
            <p:nvPr/>
          </p:nvSpPr>
          <p:spPr>
            <a:xfrm>
              <a:off x="105216" y="3875016"/>
              <a:ext cx="4612535" cy="91352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368" y="3998480"/>
              <a:ext cx="4421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Branch 3: </a:t>
              </a:r>
              <a:r>
                <a:rPr lang="en-US" dirty="0" smtClean="0">
                  <a:solidFill>
                    <a:srgbClr val="000000"/>
                  </a:solidFill>
                </a:rPr>
                <a:t>New EQs Come From a New, Distinct EQ Population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3051" y="5823910"/>
            <a:ext cx="4612534" cy="732245"/>
            <a:chOff x="-30021" y="3071919"/>
            <a:chExt cx="4744722" cy="894240"/>
          </a:xfrm>
        </p:grpSpPr>
        <p:sp>
          <p:nvSpPr>
            <p:cNvPr id="14" name="Rounded Rectangle 13"/>
            <p:cNvSpPr/>
            <p:nvPr/>
          </p:nvSpPr>
          <p:spPr>
            <a:xfrm>
              <a:off x="-30021" y="3071919"/>
              <a:ext cx="4744722" cy="89424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6191" y="3224195"/>
              <a:ext cx="4427750" cy="45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Branch 4:</a:t>
              </a:r>
              <a:r>
                <a:rPr lang="en-US" dirty="0" smtClean="0">
                  <a:solidFill>
                    <a:srgbClr val="000000"/>
                  </a:solidFill>
                </a:rPr>
                <a:t> Increase is transient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75105" y="1981200"/>
            <a:ext cx="1657612" cy="1242855"/>
            <a:chOff x="5943600" y="1156562"/>
            <a:chExt cx="1825627" cy="1368829"/>
          </a:xfrm>
        </p:grpSpPr>
        <p:pic>
          <p:nvPicPr>
            <p:cNvPr id="23" name="Picture 22" descr="okeqs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156562"/>
              <a:ext cx="1825627" cy="1368829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 flipV="1">
              <a:off x="6337429" y="1423346"/>
              <a:ext cx="1215730" cy="949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758606" y="3132280"/>
            <a:ext cx="1674111" cy="1255224"/>
            <a:chOff x="3650130" y="1972281"/>
            <a:chExt cx="5758444" cy="4317600"/>
          </a:xfrm>
        </p:grpSpPr>
        <p:pic>
          <p:nvPicPr>
            <p:cNvPr id="32" name="Picture 31" descr="okeq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130" y="1972281"/>
              <a:ext cx="5758444" cy="4317600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V="1">
              <a:off x="8348439" y="2808941"/>
              <a:ext cx="414561" cy="2540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guy-all-edit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2" y="5482684"/>
            <a:ext cx="1301166" cy="130116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1583" y="838200"/>
            <a:ext cx="4670198" cy="977810"/>
            <a:chOff x="105217" y="1155790"/>
            <a:chExt cx="4670198" cy="977810"/>
          </a:xfrm>
        </p:grpSpPr>
        <p:sp>
          <p:nvSpPr>
            <p:cNvPr id="25" name="Rounded Rectangle 24"/>
            <p:cNvSpPr/>
            <p:nvPr/>
          </p:nvSpPr>
          <p:spPr>
            <a:xfrm>
              <a:off x="105217" y="1155790"/>
              <a:ext cx="4670198" cy="97781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2560" y="1279469"/>
              <a:ext cx="4555191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b="1" dirty="0" smtClean="0">
                  <a:solidFill>
                    <a:srgbClr val="000000"/>
                  </a:solidFill>
                </a:rPr>
                <a:t>Branch 0: </a:t>
              </a:r>
              <a:r>
                <a:rPr lang="en-US" dirty="0" smtClean="0">
                  <a:solidFill>
                    <a:srgbClr val="000000"/>
                  </a:solidFill>
                </a:rPr>
                <a:t>No change in underlying Long-Term Background EQ Rate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75105" y="762000"/>
            <a:ext cx="1657612" cy="1242855"/>
            <a:chOff x="5802711" y="1208837"/>
            <a:chExt cx="1396114" cy="1046787"/>
          </a:xfrm>
        </p:grpSpPr>
        <p:pic>
          <p:nvPicPr>
            <p:cNvPr id="30" name="Picture 29" descr="okeqs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11" y="1208837"/>
              <a:ext cx="1396114" cy="1046787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6103884" y="1981200"/>
              <a:ext cx="929707" cy="1574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432717" y="849923"/>
            <a:ext cx="163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Model used in the 2014 update to hazard map</a:t>
            </a:r>
          </a:p>
          <a:p>
            <a:r>
              <a:rPr lang="en-US" sz="1200" dirty="0" smtClean="0"/>
              <a:t>(2% in 50 years)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432716" y="2074985"/>
            <a:ext cx="163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Earthquake rate is not stationary and so Poisson model is hard to justify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7432717" y="3338318"/>
            <a:ext cx="163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Extrapolation of current rate for 50 years in question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409270" y="4495800"/>
            <a:ext cx="1658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Uncertain how to justify choice of new maximum magnitude (</a:t>
            </a:r>
            <a:r>
              <a:rPr lang="en-US" sz="1200" dirty="0" err="1" smtClean="0"/>
              <a:t>Mmax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409269" y="5638800"/>
            <a:ext cx="163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Model assumes knowledge of end of activity and decay rate</a:t>
            </a:r>
            <a:endParaRPr lang="en-US" sz="1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891624" y="4438348"/>
            <a:ext cx="1424574" cy="1148537"/>
            <a:chOff x="5891624" y="4438348"/>
            <a:chExt cx="1424574" cy="1148537"/>
          </a:xfrm>
        </p:grpSpPr>
        <p:grpSp>
          <p:nvGrpSpPr>
            <p:cNvPr id="5" name="Group 4"/>
            <p:cNvGrpSpPr/>
            <p:nvPr/>
          </p:nvGrpSpPr>
          <p:grpSpPr>
            <a:xfrm>
              <a:off x="5891624" y="4438348"/>
              <a:ext cx="1424574" cy="1148537"/>
              <a:chOff x="5891624" y="4438348"/>
              <a:chExt cx="1424574" cy="1148537"/>
            </a:xfrm>
          </p:grpSpPr>
          <p:pic>
            <p:nvPicPr>
              <p:cNvPr id="34" name="Picture 33" descr="branch3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1624" y="4438348"/>
                <a:ext cx="1424574" cy="1148537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615386" y="4665077"/>
                <a:ext cx="56938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Mmax</a:t>
                </a:r>
                <a:endParaRPr lang="en-US" sz="1000" dirty="0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 bwMode="auto">
            <a:xfrm>
              <a:off x="6978160" y="4936436"/>
              <a:ext cx="0" cy="212016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535760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36" grpId="0"/>
      <p:bldP spid="37" grpId="0"/>
      <p:bldP spid="38" grpId="0"/>
      <p:bldP spid="3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4"/>
          <p:cNvSpPr txBox="1">
            <a:spLocks/>
          </p:cNvSpPr>
          <p:nvPr/>
        </p:nvSpPr>
        <p:spPr>
          <a:xfrm>
            <a:off x="762000" y="6324600"/>
            <a:ext cx="7086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Content is preliminary and should not be considered a final USGS product.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8833" y="3229523"/>
            <a:ext cx="8699268" cy="3018877"/>
            <a:chOff x="139932" y="304800"/>
            <a:chExt cx="8699268" cy="3018877"/>
          </a:xfrm>
        </p:grpSpPr>
        <p:pic>
          <p:nvPicPr>
            <p:cNvPr id="9" name="Picture 1" descr="5hz0250_usx6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t="11601" r="14284" b="9386"/>
            <a:stretch>
              <a:fillRect/>
            </a:stretch>
          </p:blipFill>
          <p:spPr bwMode="auto">
            <a:xfrm rot="5400000">
              <a:off x="5196765" y="-318757"/>
              <a:ext cx="3018877" cy="42659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139932" y="335973"/>
              <a:ext cx="4082599" cy="807887"/>
              <a:chOff x="101299" y="3875016"/>
              <a:chExt cx="4616452" cy="91352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05216" y="3875016"/>
                <a:ext cx="4612535" cy="91352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1299" y="3998480"/>
                <a:ext cx="4566700" cy="730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Branch 3: </a:t>
                </a:r>
                <a:r>
                  <a:rPr lang="en-US" dirty="0" smtClean="0"/>
                  <a:t>New EQs Come From</a:t>
                </a:r>
              </a:p>
              <a:p>
                <a:r>
                  <a:rPr lang="en-US" dirty="0" smtClean="0"/>
                  <a:t>a New, Distinct EQ Population</a:t>
                </a:r>
                <a:endParaRPr lang="en-US" b="1" dirty="0"/>
              </a:p>
            </p:txBody>
          </p:sp>
        </p:grpSp>
        <p:pic>
          <p:nvPicPr>
            <p:cNvPr id="17" name="Picture 16" descr="branch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307" y="1295400"/>
              <a:ext cx="1763312" cy="142163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4727" y="152400"/>
            <a:ext cx="8543374" cy="2972046"/>
            <a:chOff x="267873" y="3124201"/>
            <a:chExt cx="8543374" cy="2972046"/>
          </a:xfrm>
        </p:grpSpPr>
        <p:pic>
          <p:nvPicPr>
            <p:cNvPr id="10" name="Picture 2" descr="5hz0250_u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2" t="11972" r="14445" b="9138"/>
            <a:stretch>
              <a:fillRect/>
            </a:stretch>
          </p:blipFill>
          <p:spPr bwMode="auto">
            <a:xfrm rot="5400000">
              <a:off x="901719" y="2490355"/>
              <a:ext cx="2972046" cy="42397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4732112" y="3657600"/>
              <a:ext cx="4079135" cy="807887"/>
              <a:chOff x="105216" y="3875016"/>
              <a:chExt cx="4612535" cy="913529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05216" y="3875016"/>
                <a:ext cx="4612535" cy="91352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8824" y="3966356"/>
                <a:ext cx="4222043" cy="730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Base Case: </a:t>
                </a:r>
                <a:r>
                  <a:rPr lang="en-US" dirty="0" smtClean="0"/>
                  <a:t>Ignore Increased Earthquake Rate</a:t>
                </a:r>
                <a:endParaRPr lang="en-US" b="1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727532" y="4610223"/>
              <a:ext cx="1825627" cy="1368829"/>
              <a:chOff x="5727532" y="4610223"/>
              <a:chExt cx="1825627" cy="1368829"/>
            </a:xfrm>
          </p:grpSpPr>
          <p:pic>
            <p:nvPicPr>
              <p:cNvPr id="19" name="Picture 18" descr="okeqs2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7532" y="4610223"/>
                <a:ext cx="1825627" cy="136882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>
              <a:xfrm flipV="1">
                <a:off x="6121361" y="5638800"/>
                <a:ext cx="1215730" cy="18730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06799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4"/>
          <p:cNvSpPr txBox="1">
            <a:spLocks/>
          </p:cNvSpPr>
          <p:nvPr/>
        </p:nvSpPr>
        <p:spPr>
          <a:xfrm>
            <a:off x="762000" y="6324600"/>
            <a:ext cx="7086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Content is preliminary and should not be considered a final USGS product.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63287"/>
              </p:ext>
            </p:extLst>
          </p:nvPr>
        </p:nvGraphicFramePr>
        <p:xfrm>
          <a:off x="152400" y="228600"/>
          <a:ext cx="8678864" cy="2343090"/>
        </p:xfrm>
        <a:graphic>
          <a:graphicData uri="http://schemas.openxmlformats.org/drawingml/2006/table">
            <a:tbl>
              <a:tblPr firstRow="1" bandRow="1"/>
              <a:tblGrid>
                <a:gridCol w="1963416"/>
                <a:gridCol w="1213275"/>
                <a:gridCol w="1262336"/>
                <a:gridCol w="1536585"/>
                <a:gridCol w="1280488"/>
                <a:gridCol w="1422764"/>
              </a:tblGrid>
              <a:tr h="421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 Hz, 02px50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657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No</a:t>
                      </a:r>
                      <a:r>
                        <a:rPr lang="en-US" sz="1400" b="1" baseline="0" dirty="0" smtClean="0"/>
                        <a:t> SFI</a:t>
                      </a:r>
                    </a:p>
                    <a:p>
                      <a:pPr algn="ctr"/>
                      <a:r>
                        <a:rPr lang="en-US" sz="1400" b="1" baseline="0" dirty="0" smtClean="0"/>
                        <a:t>base-case</a:t>
                      </a:r>
                      <a:endParaRPr lang="en-US" sz="1400" b="1" dirty="0" smtClean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SFI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Mmax</a:t>
                      </a:r>
                      <a:r>
                        <a:rPr lang="en-US" sz="1400" b="1" baseline="0" dirty="0" smtClean="0"/>
                        <a:t>=6</a:t>
                      </a:r>
                      <a:endParaRPr lang="en-US" sz="1400" b="1" dirty="0" smtClean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Mmax6/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bc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SFI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Mmax</a:t>
                      </a:r>
                      <a:r>
                        <a:rPr lang="en-US" sz="1400" b="1" baseline="0" dirty="0" smtClean="0"/>
                        <a:t>=7</a:t>
                      </a:r>
                      <a:endParaRPr lang="en-US" sz="1400" b="1" dirty="0" smtClean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Ratio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Mmax7/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bc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329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Wichita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0.024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0.033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1.4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0.055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329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Austin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0.013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0.019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1.5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0.027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2.1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98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Oklahoma City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0.044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0.226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5.1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0.406</a:t>
                      </a:r>
                      <a:endParaRPr lang="en-US" sz="1400" dirty="0"/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9.2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6" marR="91446" marT="45711" marB="4571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52400" y="228600"/>
            <a:ext cx="8737600" cy="2438400"/>
            <a:chOff x="254000" y="3657600"/>
            <a:chExt cx="8737600" cy="2438400"/>
          </a:xfrm>
        </p:grpSpPr>
        <p:sp>
          <p:nvSpPr>
            <p:cNvPr id="14" name="Oval 13"/>
            <p:cNvSpPr/>
            <p:nvPr/>
          </p:nvSpPr>
          <p:spPr bwMode="auto">
            <a:xfrm>
              <a:off x="4876800" y="5486400"/>
              <a:ext cx="1143000" cy="609600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620000" y="5486400"/>
              <a:ext cx="1143000" cy="609600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254000" y="3657600"/>
              <a:ext cx="8737600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1 Hz hazard </a:t>
              </a:r>
              <a:r>
                <a:rPr lang="en-US" sz="2000" dirty="0" smtClean="0">
                  <a:solidFill>
                    <a:schemeClr val="bg1"/>
                  </a:solidFill>
                  <a:latin typeface="+mn-lt"/>
                </a:rPr>
                <a:t>(2% in 50 </a:t>
              </a:r>
              <a:r>
                <a:rPr lang="en-US" sz="2000" dirty="0" err="1" smtClean="0">
                  <a:solidFill>
                    <a:schemeClr val="bg1"/>
                  </a:solidFill>
                  <a:latin typeface="+mn-lt"/>
                </a:rPr>
                <a:t>yrs</a:t>
              </a:r>
              <a:r>
                <a:rPr lang="en-US" sz="2000" dirty="0" smtClean="0">
                  <a:solidFill>
                    <a:schemeClr val="bg1"/>
                  </a:solidFill>
                  <a:latin typeface="+mn-lt"/>
                </a:rPr>
                <a:t>) </a:t>
              </a: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from seismicity only (2008 GMPEs)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8833" y="3229523"/>
            <a:ext cx="8699268" cy="3018877"/>
            <a:chOff x="139932" y="304800"/>
            <a:chExt cx="8699268" cy="3018877"/>
          </a:xfrm>
        </p:grpSpPr>
        <p:pic>
          <p:nvPicPr>
            <p:cNvPr id="19" name="Picture 1" descr="5hz0250_usx6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t="11601" r="14284" b="9386"/>
            <a:stretch>
              <a:fillRect/>
            </a:stretch>
          </p:blipFill>
          <p:spPr bwMode="auto">
            <a:xfrm rot="5400000">
              <a:off x="5196765" y="-318757"/>
              <a:ext cx="3018877" cy="42659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20" name="Group 19"/>
            <p:cNvGrpSpPr/>
            <p:nvPr/>
          </p:nvGrpSpPr>
          <p:grpSpPr>
            <a:xfrm>
              <a:off x="139932" y="335973"/>
              <a:ext cx="4082599" cy="807887"/>
              <a:chOff x="101299" y="3875016"/>
              <a:chExt cx="4616452" cy="91352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05216" y="3875016"/>
                <a:ext cx="4612535" cy="913529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1299" y="3998480"/>
                <a:ext cx="4566700" cy="730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Branch 3: </a:t>
                </a:r>
                <a:r>
                  <a:rPr lang="en-US" dirty="0" smtClean="0"/>
                  <a:t>New EQs Come From</a:t>
                </a:r>
              </a:p>
              <a:p>
                <a:r>
                  <a:rPr lang="en-US" dirty="0" smtClean="0"/>
                  <a:t>a New, Distinct EQ Population</a:t>
                </a:r>
                <a:endParaRPr lang="en-US" b="1" dirty="0"/>
              </a:p>
            </p:txBody>
          </p:sp>
        </p:grpSp>
        <p:pic>
          <p:nvPicPr>
            <p:cNvPr id="21" name="Picture 20" descr="branch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307" y="1295400"/>
              <a:ext cx="1763312" cy="1421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9982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383519" y="928814"/>
            <a:ext cx="6060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2011 Prague, Oklahoma Earthquake</a:t>
            </a:r>
          </a:p>
          <a:p>
            <a:pPr algn="ctr"/>
            <a:r>
              <a:rPr lang="en-US" sz="2000" dirty="0" smtClean="0"/>
              <a:t>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5.7</a:t>
            </a:r>
          </a:p>
          <a:p>
            <a:pPr algn="ctr"/>
            <a:r>
              <a:rPr lang="en-US" sz="1600" dirty="0" smtClean="0"/>
              <a:t>No fatalities; </a:t>
            </a:r>
            <a:r>
              <a:rPr lang="en-US" sz="1600" dirty="0"/>
              <a:t>a</a:t>
            </a:r>
            <a:r>
              <a:rPr lang="en-US" sz="1600" dirty="0" smtClean="0"/>
              <a:t> few injuries; moderate economic damage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587651" y="223531"/>
            <a:ext cx="423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Think Locally, Act </a:t>
            </a:r>
            <a:r>
              <a:rPr lang="en-US" sz="2400" dirty="0"/>
              <a:t>G</a:t>
            </a:r>
            <a:r>
              <a:rPr lang="en-US" sz="2400" dirty="0" smtClean="0"/>
              <a:t>lobally</a:t>
            </a:r>
            <a:endParaRPr lang="en-US" sz="2400" dirty="0"/>
          </a:p>
        </p:txBody>
      </p:sp>
      <p:pic>
        <p:nvPicPr>
          <p:cNvPr id="2050" name="Picture 2" descr="http://a.abcnews.com/images/US/ap_oklahoma_earthquake_damage_ll_111109_m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" y="205718"/>
            <a:ext cx="213359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383519" y="928814"/>
            <a:ext cx="60608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2011 Prague, Oklahoma Earthquake</a:t>
            </a:r>
          </a:p>
          <a:p>
            <a:pPr algn="ctr"/>
            <a:r>
              <a:rPr lang="en-US" sz="2000" dirty="0" smtClean="0"/>
              <a:t>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5.7</a:t>
            </a:r>
          </a:p>
          <a:p>
            <a:pPr algn="ctr"/>
            <a:r>
              <a:rPr lang="en-US" sz="1600" dirty="0" smtClean="0"/>
              <a:t>No fatalities; </a:t>
            </a:r>
            <a:r>
              <a:rPr lang="en-US" sz="1600" dirty="0"/>
              <a:t>a</a:t>
            </a:r>
            <a:r>
              <a:rPr lang="en-US" sz="1600" dirty="0" smtClean="0"/>
              <a:t> few injuries; moderate economic damage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587651" y="223531"/>
            <a:ext cx="423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Think Locally, Act </a:t>
            </a:r>
            <a:r>
              <a:rPr lang="en-US" sz="2400" dirty="0"/>
              <a:t>G</a:t>
            </a:r>
            <a:r>
              <a:rPr lang="en-US" sz="2400" dirty="0" smtClean="0"/>
              <a:t>lobally</a:t>
            </a:r>
            <a:endParaRPr lang="en-US" sz="2400" dirty="0"/>
          </a:p>
        </p:txBody>
      </p:sp>
      <p:pic>
        <p:nvPicPr>
          <p:cNvPr id="8" name="Picture 2" descr="http://gbgm-umc.org/nwo/01ja/els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05526"/>
            <a:ext cx="2229457" cy="173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orld-housing.net/uploads/102614_Figure_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4191000"/>
            <a:ext cx="6944880" cy="23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017696"/>
            <a:ext cx="1752600" cy="20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09800" y="2678429"/>
            <a:ext cx="4189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1986 San Salvador Earthquake</a:t>
            </a:r>
          </a:p>
          <a:p>
            <a:pPr algn="ctr"/>
            <a:r>
              <a:rPr lang="en-US" sz="2000" dirty="0" smtClean="0"/>
              <a:t>M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5.7</a:t>
            </a:r>
          </a:p>
          <a:p>
            <a:pPr algn="ctr"/>
            <a:r>
              <a:rPr lang="en-US" sz="1600" dirty="0" smtClean="0"/>
              <a:t>1500 fatalities; 10,000 injuries;</a:t>
            </a:r>
          </a:p>
          <a:p>
            <a:pPr algn="ctr"/>
            <a:r>
              <a:rPr lang="en-US" sz="1600" dirty="0" smtClean="0"/>
              <a:t>100,000 homeless</a:t>
            </a:r>
            <a:endParaRPr lang="en-US" sz="1600" dirty="0"/>
          </a:p>
        </p:txBody>
      </p:sp>
      <p:pic>
        <p:nvPicPr>
          <p:cNvPr id="12" name="Picture 2" descr="http://a.abcnews.com/images/US/ap_oklahoma_earthquake_damage_ll_111109_m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2" y="205718"/>
            <a:ext cx="213359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0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7651" y="223531"/>
            <a:ext cx="423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Think Locally, Act </a:t>
            </a:r>
            <a:r>
              <a:rPr lang="en-US" sz="2400" dirty="0"/>
              <a:t>G</a:t>
            </a:r>
            <a:r>
              <a:rPr lang="en-US" sz="2400" dirty="0" smtClean="0"/>
              <a:t>lobally</a:t>
            </a:r>
            <a:endParaRPr lang="en-US" sz="2400" dirty="0"/>
          </a:p>
        </p:txBody>
      </p:sp>
      <p:pic>
        <p:nvPicPr>
          <p:cNvPr id="2054" name="Picture 6" descr="http://www.eia.gov/analysis/studies/worldshalegas/images/fig1map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23" y="1295400"/>
            <a:ext cx="751522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081837" cy="695325"/>
          </a:xfrm>
        </p:spPr>
        <p:txBody>
          <a:bodyPr/>
          <a:lstStyle/>
          <a:p>
            <a:r>
              <a:rPr lang="en-CA" sz="2400" b="0" dirty="0" smtClean="0">
                <a:solidFill>
                  <a:schemeClr val="tx1"/>
                </a:solidFill>
              </a:rPr>
              <a:t>Probabilistic </a:t>
            </a:r>
            <a:r>
              <a:rPr lang="en-CA" sz="2400" b="0" dirty="0">
                <a:solidFill>
                  <a:schemeClr val="tx1"/>
                </a:solidFill>
              </a:rPr>
              <a:t>S</a:t>
            </a:r>
            <a:r>
              <a:rPr lang="en-CA" sz="2400" b="0" dirty="0" smtClean="0">
                <a:solidFill>
                  <a:schemeClr val="tx1"/>
                </a:solidFill>
              </a:rPr>
              <a:t>eismic Hazard Analysis</a:t>
            </a:r>
            <a:br>
              <a:rPr lang="en-CA" sz="2400" b="0" dirty="0" smtClean="0">
                <a:solidFill>
                  <a:schemeClr val="tx1"/>
                </a:solidFill>
              </a:rPr>
            </a:br>
            <a:endParaRPr lang="en-CA" sz="2000" b="0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ellsworth\Documents\FY 2014\Travel\Banff\talk\FEMA seismic hazard analy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4922838" cy="36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038600" cy="372457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1800" dirty="0" smtClean="0"/>
              <a:t>Where will earthquakes occur in the future</a:t>
            </a:r>
            <a:r>
              <a:rPr lang="en-CA" sz="1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CA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1800" dirty="0"/>
              <a:t>How </a:t>
            </a:r>
            <a:r>
              <a:rPr lang="en-CA" sz="1800" dirty="0" smtClean="0"/>
              <a:t>often </a:t>
            </a:r>
            <a:r>
              <a:rPr lang="en-CA" sz="1800" dirty="0"/>
              <a:t>will they happen </a:t>
            </a:r>
            <a:r>
              <a:rPr lang="en-CA" sz="1800" dirty="0" smtClean="0"/>
              <a:t>and how large can they get</a:t>
            </a:r>
            <a:r>
              <a:rPr lang="en-CA" sz="1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CA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1800" dirty="0" smtClean="0"/>
              <a:t>How hard will they shake the ground</a:t>
            </a:r>
            <a:r>
              <a:rPr lang="en-CA" sz="1800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endParaRPr lang="en-CA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1800" dirty="0" smtClean="0"/>
              <a:t>When answers are available for Steps 1-3: Add up all of the sources to find the probability of exceeding damaging shaking.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3289280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66800"/>
            <a:ext cx="800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We currently have very limited predictive capability due to: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Uncertainty in the stress state and pore pressure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Rudimentary knowledge of flow paths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Poor knowledge of potentially capable faults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Poor detection and location capabilities of seismic networks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Difficulty in predicting how large an earthquake will grow once initiated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Uncertainty in the expected strength of </a:t>
            </a:r>
            <a:r>
              <a:rPr lang="en-US" dirty="0" smtClean="0"/>
              <a:t>shaking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Uncertainty in the physical model(s) used to describe the system</a:t>
            </a:r>
            <a:endParaRPr lang="en-US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7691" y="381000"/>
            <a:ext cx="450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Where do we go from here?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28878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9858" y="2819400"/>
            <a:ext cx="2340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Thank you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46322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04752126"/>
              </p:ext>
            </p:extLst>
          </p:nvPr>
        </p:nvGraphicFramePr>
        <p:xfrm>
          <a:off x="381000" y="1295400"/>
          <a:ext cx="8458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02704" y="5257800"/>
            <a:ext cx="139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Magnitude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1781" y="381000"/>
            <a:ext cx="5798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“Magnitude Range” of Earthquakes Induced</a:t>
            </a:r>
          </a:p>
          <a:p>
            <a:pPr algn="ctr"/>
            <a:r>
              <a:rPr lang="en-US" sz="2000" dirty="0" smtClean="0"/>
              <a:t>by Different Anthropogenic Sources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62528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3055" y="624189"/>
            <a:ext cx="7081837" cy="695325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well does the  2008 map forecast 2009-2012 seismicity?</a:t>
            </a:r>
            <a:endParaRPr lang="en-US" sz="2400" b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543800" cy="35052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How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many earthquakes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were expected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to occur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2009 – 2012?</a:t>
            </a:r>
          </a:p>
          <a:p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How many earthquakes did occur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  <a:p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How likely was it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 the differences were by chance?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 descr="C:\Users\ellsworth\Documents\Research\Induced Seismicity\Science\figures\publication figures\Ellsworth_Fig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972748" cy="11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5289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012"/>
            <a:ext cx="8229600" cy="436562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Smoothed Seismicity “NSHM08 a-values”</a:t>
            </a:r>
            <a:endParaRPr lang="en-US" sz="2400" b="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1125" y="1321498"/>
            <a:ext cx="6629400" cy="4002738"/>
            <a:chOff x="0" y="736298"/>
            <a:chExt cx="9144000" cy="5521018"/>
          </a:xfrm>
        </p:grpSpPr>
        <p:pic>
          <p:nvPicPr>
            <p:cNvPr id="4" name="Picture 3" descr="comcat_avalues_2009_2013_test_v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6298"/>
              <a:ext cx="9144000" cy="552101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" name="Straight Arrow Connector 4"/>
            <p:cNvCxnSpPr/>
            <p:nvPr/>
          </p:nvCxnSpPr>
          <p:spPr bwMode="auto">
            <a:xfrm flipH="1">
              <a:off x="1905000" y="2209800"/>
              <a:ext cx="381000" cy="685800"/>
            </a:xfrm>
            <a:prstGeom prst="straightConnector1">
              <a:avLst/>
            </a:prstGeom>
            <a:solidFill>
              <a:schemeClr val="accent1">
                <a:alpha val="25000"/>
              </a:schemeClr>
            </a:solidFill>
            <a:ln w="38100" cap="flat" cmpd="sng" algn="ctr">
              <a:solidFill>
                <a:srgbClr val="FF3399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6" name="TextBox 5"/>
            <p:cNvSpPr txBox="1"/>
            <p:nvPr/>
          </p:nvSpPr>
          <p:spPr>
            <a:xfrm>
              <a:off x="1295400" y="1399141"/>
              <a:ext cx="27331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Induced earthquakes removed in polygons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7829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72"/>
            <a:ext cx="9144000" cy="563562"/>
          </a:xfrm>
        </p:spPr>
        <p:txBody>
          <a:bodyPr>
            <a:no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Declustered</a:t>
            </a:r>
            <a:r>
              <a:rPr lang="en-US" sz="2400" b="0" dirty="0" smtClean="0">
                <a:solidFill>
                  <a:schemeClr val="tx1"/>
                </a:solidFill>
              </a:rPr>
              <a:t> Earthquakes 2009-2013</a:t>
            </a:r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3" name="Picture 2" descr="comcat_obsN_2009_2013_test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55344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437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98"/>
            <a:ext cx="8229600" cy="588962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P(</a:t>
            </a:r>
            <a:r>
              <a:rPr lang="en-US" sz="2400" b="0" dirty="0" err="1" smtClean="0">
                <a:solidFill>
                  <a:schemeClr val="tx1"/>
                </a:solidFill>
              </a:rPr>
              <a:t>N</a:t>
            </a:r>
            <a:r>
              <a:rPr lang="en-US" sz="2400" b="0" baseline="-25000" dirty="0" err="1" smtClean="0">
                <a:solidFill>
                  <a:schemeClr val="tx1"/>
                </a:solidFill>
              </a:rPr>
              <a:t>obs</a:t>
            </a:r>
            <a:r>
              <a:rPr lang="en-US" sz="2400" b="0" dirty="0" err="1" smtClean="0">
                <a:solidFill>
                  <a:schemeClr val="tx1"/>
                </a:solidFill>
              </a:rPr>
              <a:t>|NSHM</a:t>
            </a:r>
            <a:r>
              <a:rPr lang="en-US" sz="2400" b="0" dirty="0" smtClean="0">
                <a:solidFill>
                  <a:schemeClr val="tx1"/>
                </a:solidFill>
              </a:rPr>
              <a:t>): 2009-2013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7" name="Footer Placeholder 14"/>
          <p:cNvSpPr txBox="1">
            <a:spLocks/>
          </p:cNvSpPr>
          <p:nvPr/>
        </p:nvSpPr>
        <p:spPr>
          <a:xfrm>
            <a:off x="762000" y="6324600"/>
            <a:ext cx="7086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smtClean="0">
                <a:solidFill>
                  <a:schemeClr val="bg1">
                    <a:lumMod val="65000"/>
                  </a:schemeClr>
                </a:solidFill>
              </a:rPr>
              <a:t>Content is preliminary and should not be considered a final USGS product.</a:t>
            </a:r>
            <a:endParaRPr 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10674" r="6392" b="13991"/>
          <a:stretch/>
        </p:blipFill>
        <p:spPr>
          <a:xfrm>
            <a:off x="889417" y="1066800"/>
            <a:ext cx="7245839" cy="47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73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paremaps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838200"/>
            <a:ext cx="5638800" cy="4649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7645" y="304800"/>
            <a:ext cx="7846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July 2014 Update to the U. S. National Seismic Hazard Map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4477" y="5563565"/>
            <a:ext cx="631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How should we account for the increased seismicity?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240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75cdd03-05d7-4419-a65e-0d7567a0cbe1" descr="0D34C9E5-DE53-4B07-925E-8452510AA3BF@hs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59" y="1280160"/>
            <a:ext cx="4762584" cy="33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4799" y="4652460"/>
            <a:ext cx="8596313" cy="1828800"/>
            <a:chOff x="304800" y="1676400"/>
            <a:chExt cx="8596313" cy="1828800"/>
          </a:xfrm>
        </p:grpSpPr>
        <p:pic>
          <p:nvPicPr>
            <p:cNvPr id="5" name="Picture 4" descr="Figure3-ModelComponent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676400"/>
              <a:ext cx="8596313" cy="18288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8077200" y="1676400"/>
              <a:ext cx="228600" cy="302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36835" y="609600"/>
            <a:ext cx="5750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Hazard Mapping in the Data-Rich California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31802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71495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Hazard model for the central and eastern U</a:t>
            </a:r>
            <a:r>
              <a:rPr lang="en-US" sz="2400" dirty="0" smtClean="0"/>
              <a:t>. S. </a:t>
            </a:r>
            <a:r>
              <a:rPr lang="en-US" sz="2400" dirty="0" smtClean="0"/>
              <a:t>primarily based on past seismicity </a:t>
            </a:r>
            <a:endParaRPr lang="en-US" sz="2400" dirty="0" smtClean="0"/>
          </a:p>
        </p:txBody>
      </p:sp>
      <p:pic>
        <p:nvPicPr>
          <p:cNvPr id="5" name="Picture 3" descr="C:\Users\ellsworth\Documents\FY 2014\Travel\Banff\talk\2014_pga2pct50yrs without IS box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68" y="68989"/>
            <a:ext cx="2461991" cy="18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2743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rate of earthquakes should be expected in the  future?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27314" y="1981200"/>
            <a:ext cx="5162006" cy="4255961"/>
            <a:chOff x="827314" y="1981200"/>
            <a:chExt cx="5162006" cy="4255961"/>
          </a:xfrm>
        </p:grpSpPr>
        <p:grpSp>
          <p:nvGrpSpPr>
            <p:cNvPr id="7" name="Group 6"/>
            <p:cNvGrpSpPr/>
            <p:nvPr/>
          </p:nvGrpSpPr>
          <p:grpSpPr>
            <a:xfrm>
              <a:off x="827314" y="1981200"/>
              <a:ext cx="5162006" cy="4255961"/>
              <a:chOff x="827314" y="1981200"/>
              <a:chExt cx="5162006" cy="4255961"/>
            </a:xfrm>
          </p:grpSpPr>
          <p:pic>
            <p:nvPicPr>
              <p:cNvPr id="3" name="Picture 2" descr="comparemaps.eps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14" y="1981200"/>
                <a:ext cx="5162006" cy="425596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3048000" y="2133600"/>
                <a:ext cx="1600200" cy="17526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lg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 bwMode="auto">
            <a:xfrm>
              <a:off x="4876800" y="2451100"/>
              <a:ext cx="1079500" cy="1603375"/>
            </a:xfrm>
            <a:custGeom>
              <a:avLst/>
              <a:gdLst>
                <a:gd name="connsiteX0" fmla="*/ 1079500 w 1079500"/>
                <a:gd name="connsiteY0" fmla="*/ 0 h 1603375"/>
                <a:gd name="connsiteX1" fmla="*/ 1079500 w 1079500"/>
                <a:gd name="connsiteY1" fmla="*/ 282575 h 1603375"/>
                <a:gd name="connsiteX2" fmla="*/ 688975 w 1079500"/>
                <a:gd name="connsiteY2" fmla="*/ 1257300 h 1603375"/>
                <a:gd name="connsiteX3" fmla="*/ 28575 w 1079500"/>
                <a:gd name="connsiteY3" fmla="*/ 1603375 h 1603375"/>
                <a:gd name="connsiteX4" fmla="*/ 0 w 1079500"/>
                <a:gd name="connsiteY4" fmla="*/ 1539875 h 1603375"/>
                <a:gd name="connsiteX5" fmla="*/ 1079500 w 1079500"/>
                <a:gd name="connsiteY5" fmla="*/ 0 h 160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9500" h="1603375">
                  <a:moveTo>
                    <a:pt x="1079500" y="0"/>
                  </a:moveTo>
                  <a:lnTo>
                    <a:pt x="1079500" y="282575"/>
                  </a:lnTo>
                  <a:lnTo>
                    <a:pt x="688975" y="1257300"/>
                  </a:lnTo>
                  <a:lnTo>
                    <a:pt x="28575" y="1603375"/>
                  </a:lnTo>
                  <a:lnTo>
                    <a:pt x="0" y="1539875"/>
                  </a:lnTo>
                  <a:lnTo>
                    <a:pt x="1079500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0" name="Picture 2" descr="C:\Users\ellsworth\Documents\FY 2014\Travel\Banff\talk\FEMA seismic hazard analys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60" y="3733800"/>
            <a:ext cx="2765670" cy="20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291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F2600"/>
      </a:dk2>
      <a:lt2>
        <a:srgbClr val="969696"/>
      </a:lt2>
      <a:accent1>
        <a:srgbClr val="FFFFFF"/>
      </a:accent1>
      <a:accent2>
        <a:srgbClr val="8DC6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25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9900"/>
        </a:dk1>
        <a:lt1>
          <a:srgbClr val="FFFFFF"/>
        </a:lt1>
        <a:dk2>
          <a:srgbClr val="FF99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DA82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33CC"/>
        </a:dk1>
        <a:lt1>
          <a:srgbClr val="FFFFFF"/>
        </a:lt1>
        <a:dk2>
          <a:srgbClr val="003399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002AAE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33CC"/>
        </a:dk1>
        <a:lt1>
          <a:srgbClr val="FFFFFF"/>
        </a:lt1>
        <a:dk2>
          <a:srgbClr val="CC66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002AAE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CC6600"/>
        </a:dk1>
        <a:lt1>
          <a:srgbClr val="FFFFFF"/>
        </a:lt1>
        <a:dk2>
          <a:srgbClr val="0033CC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FFFFF"/>
        </a:accent3>
        <a:accent4>
          <a:srgbClr val="AE56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40963</TotalTime>
  <Words>3227</Words>
  <Application>Microsoft Office PowerPoint</Application>
  <PresentationFormat>On-screen Show (4:3)</PresentationFormat>
  <Paragraphs>432</Paragraphs>
  <Slides>77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Default Design</vt:lpstr>
      <vt:lpstr>PowerPoint Presentation</vt:lpstr>
      <vt:lpstr>PowerPoint Presentation</vt:lpstr>
      <vt:lpstr>PowerPoint Presentation</vt:lpstr>
      <vt:lpstr>What is hazard? How does it differ from risk?</vt:lpstr>
      <vt:lpstr>PowerPoint Presentation</vt:lpstr>
      <vt:lpstr>What’s shown on a Hazard Map?</vt:lpstr>
      <vt:lpstr>Probabilistic Seismic Hazard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other processes or initial conditions are important?</vt:lpstr>
      <vt:lpstr>PowerPoint Presentation</vt:lpstr>
      <vt:lpstr>PowerPoint Presentation</vt:lpstr>
      <vt:lpstr>U. S. Bureau of Reclamation Paradox Valley Project  Saltwater brine extracted from shallow water table below Dolores river is re-injected into limestone at 4.5 km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Fracking or Wastewater Disposal?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well does the  2008 map forecast 2009-2012 seismicity?</vt:lpstr>
      <vt:lpstr>Smoothed Seismicity “NSHM08 a-values”</vt:lpstr>
      <vt:lpstr>Declustered Earthquakes 2009-2013</vt:lpstr>
      <vt:lpstr>P(Nobs|NSHM): 2009-2013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Ellsworth, William L.</dc:creator>
  <cp:lastModifiedBy>Ellsworth, William L.</cp:lastModifiedBy>
  <cp:revision>615</cp:revision>
  <dcterms:created xsi:type="dcterms:W3CDTF">2006-08-16T00:00:00Z</dcterms:created>
  <dcterms:modified xsi:type="dcterms:W3CDTF">2014-11-06T11:30:15Z</dcterms:modified>
</cp:coreProperties>
</file>